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15"/>
  </p:notesMasterIdLst>
  <p:handoutMasterIdLst>
    <p:handoutMasterId r:id="rId16"/>
  </p:handoutMasterIdLst>
  <p:sldIdLst>
    <p:sldId id="256" r:id="rId3"/>
    <p:sldId id="347" r:id="rId4"/>
    <p:sldId id="374" r:id="rId5"/>
    <p:sldId id="377" r:id="rId6"/>
    <p:sldId id="887" r:id="rId7"/>
    <p:sldId id="888" r:id="rId8"/>
    <p:sldId id="381" r:id="rId9"/>
    <p:sldId id="376" r:id="rId10"/>
    <p:sldId id="889" r:id="rId11"/>
    <p:sldId id="378" r:id="rId12"/>
    <p:sldId id="375" r:id="rId13"/>
    <p:sldId id="325" r:id="rId14"/>
  </p:sldIdLst>
  <p:sldSz cx="9144000" cy="6858000" type="screen4x3"/>
  <p:notesSz cx="6797675" cy="9926638"/>
  <p:custDataLst>
    <p:tags r:id="rId17"/>
  </p:custDataLst>
  <p:defaultTextStyle>
    <a:defPPr>
      <a:defRPr lang="cs-CZ"/>
    </a:defPPr>
    <a:lvl1pPr algn="l"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CC"/>
    <a:srgbClr val="FF3300"/>
    <a:srgbClr val="98CA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94529" autoAdjust="0"/>
  </p:normalViewPr>
  <p:slideViewPr>
    <p:cSldViewPr>
      <p:cViewPr varScale="1">
        <p:scale>
          <a:sx n="78" d="100"/>
          <a:sy n="78" d="100"/>
        </p:scale>
        <p:origin x="1517" y="67"/>
      </p:cViewPr>
      <p:guideLst>
        <p:guide orient="horz" pos="2160"/>
        <p:guide pos="2880"/>
      </p:guideLst>
    </p:cSldViewPr>
  </p:slideViewPr>
  <p:outlineViewPr>
    <p:cViewPr>
      <p:scale>
        <a:sx n="33" d="100"/>
        <a:sy n="33" d="100"/>
      </p:scale>
      <p:origin x="0" y="2226"/>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atin typeface="Arial" charset="0"/>
              </a:defRPr>
            </a:lvl1pPr>
          </a:lstStyle>
          <a:p>
            <a:pPr>
              <a:defRPr/>
            </a:pPr>
            <a:endParaRPr lang="en-US"/>
          </a:p>
        </p:txBody>
      </p:sp>
      <p:sp>
        <p:nvSpPr>
          <p:cNvPr id="30723" name="Rectangle 3"/>
          <p:cNvSpPr>
            <a:spLocks noGrp="1" noChangeArrowheads="1"/>
          </p:cNvSpPr>
          <p:nvPr>
            <p:ph type="dt" sz="quarter" idx="1"/>
          </p:nvPr>
        </p:nvSpPr>
        <p:spPr bwMode="auto">
          <a:xfrm>
            <a:off x="3851275"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atin typeface="Arial" charset="0"/>
              </a:defRPr>
            </a:lvl1pPr>
          </a:lstStyle>
          <a:p>
            <a:pPr>
              <a:defRPr/>
            </a:pPr>
            <a:endParaRPr lang="en-US"/>
          </a:p>
        </p:txBody>
      </p:sp>
      <p:sp>
        <p:nvSpPr>
          <p:cNvPr id="30724" name="Rectangle 4"/>
          <p:cNvSpPr>
            <a:spLocks noGrp="1" noChangeArrowheads="1"/>
          </p:cNvSpPr>
          <p:nvPr>
            <p:ph type="ftr" sz="quarter" idx="2"/>
          </p:nvPr>
        </p:nvSpPr>
        <p:spPr bwMode="auto">
          <a:xfrm>
            <a:off x="0"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atin typeface="Arial" charset="0"/>
              </a:defRPr>
            </a:lvl1pPr>
          </a:lstStyle>
          <a:p>
            <a:pPr>
              <a:defRPr/>
            </a:pPr>
            <a:endParaRPr lang="en-US"/>
          </a:p>
        </p:txBody>
      </p:sp>
      <p:sp>
        <p:nvSpPr>
          <p:cNvPr id="30725" name="Rectangle 5"/>
          <p:cNvSpPr>
            <a:spLocks noGrp="1" noChangeArrowheads="1"/>
          </p:cNvSpPr>
          <p:nvPr>
            <p:ph type="sldNum" sz="quarter" idx="3"/>
          </p:nvPr>
        </p:nvSpPr>
        <p:spPr bwMode="auto">
          <a:xfrm>
            <a:off x="3851275"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fld id="{B33B867C-275F-444D-86B2-D51DD31AF753}" type="slidenum">
              <a:rPr lang="en-US" altLang="cs-CZ"/>
              <a:pPr/>
              <a:t>‹#›</a:t>
            </a:fld>
            <a:endParaRPr lang="en-US" altLang="cs-CZ"/>
          </a:p>
        </p:txBody>
      </p:sp>
    </p:spTree>
    <p:extLst>
      <p:ext uri="{BB962C8B-B14F-4D97-AF65-F5344CB8AC3E}">
        <p14:creationId xmlns:p14="http://schemas.microsoft.com/office/powerpoint/2010/main" val="41886344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atin typeface="Arial" charset="0"/>
              </a:defRPr>
            </a:lvl1pPr>
          </a:lstStyle>
          <a:p>
            <a:pPr>
              <a:defRPr/>
            </a:pPr>
            <a:endParaRPr lang="cs-CZ"/>
          </a:p>
        </p:txBody>
      </p:sp>
      <p:sp>
        <p:nvSpPr>
          <p:cNvPr id="32771"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atin typeface="Arial" charset="0"/>
              </a:defRPr>
            </a:lvl1pPr>
          </a:lstStyle>
          <a:p>
            <a:pPr>
              <a:defRPr/>
            </a:pPr>
            <a:endParaRPr lang="cs-CZ"/>
          </a:p>
        </p:txBody>
      </p:sp>
      <p:sp>
        <p:nvSpPr>
          <p:cNvPr id="10244"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3"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cs-CZ" noProof="0"/>
              <a:t>Klepnutím lze upravit styly předlohy textu.</a:t>
            </a:r>
          </a:p>
          <a:p>
            <a:pPr lvl="1"/>
            <a:r>
              <a:rPr lang="cs-CZ" noProof="0"/>
              <a:t>Druhá úroveň</a:t>
            </a:r>
          </a:p>
          <a:p>
            <a:pPr lvl="2"/>
            <a:r>
              <a:rPr lang="cs-CZ" noProof="0"/>
              <a:t>Třetí úroveň</a:t>
            </a:r>
          </a:p>
          <a:p>
            <a:pPr lvl="3"/>
            <a:r>
              <a:rPr lang="cs-CZ" noProof="0"/>
              <a:t>Čtvrtá úroveň</a:t>
            </a:r>
          </a:p>
          <a:p>
            <a:pPr lvl="4"/>
            <a:r>
              <a:rPr lang="cs-CZ" noProof="0"/>
              <a:t>Pátá úroveň</a:t>
            </a:r>
          </a:p>
        </p:txBody>
      </p:sp>
      <p:sp>
        <p:nvSpPr>
          <p:cNvPr id="32774"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atin typeface="Arial" charset="0"/>
              </a:defRPr>
            </a:lvl1pPr>
          </a:lstStyle>
          <a:p>
            <a:pPr>
              <a:defRPr/>
            </a:pPr>
            <a:endParaRPr lang="cs-CZ"/>
          </a:p>
        </p:txBody>
      </p:sp>
      <p:sp>
        <p:nvSpPr>
          <p:cNvPr id="32775"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fld id="{F8C433FC-6D79-4CC0-B4C7-56ACE14A7DB8}" type="slidenum">
              <a:rPr lang="cs-CZ" altLang="cs-CZ"/>
              <a:pPr/>
              <a:t>‹#›</a:t>
            </a:fld>
            <a:endParaRPr lang="cs-CZ" altLang="cs-CZ"/>
          </a:p>
        </p:txBody>
      </p:sp>
    </p:spTree>
    <p:extLst>
      <p:ext uri="{BB962C8B-B14F-4D97-AF65-F5344CB8AC3E}">
        <p14:creationId xmlns:p14="http://schemas.microsoft.com/office/powerpoint/2010/main" val="328774888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Zástupný symbol pro obrázek snímku 1"/>
          <p:cNvSpPr>
            <a:spLocks noGrp="1" noRot="1" noChangeAspect="1" noTextEdit="1"/>
          </p:cNvSpPr>
          <p:nvPr>
            <p:ph type="sldImg"/>
          </p:nvPr>
        </p:nvSpPr>
        <p:spPr>
          <a:xfrm>
            <a:off x="917575" y="744538"/>
            <a:ext cx="4962525" cy="3722687"/>
          </a:xfrm>
          <a:ln/>
        </p:spPr>
      </p:sp>
      <p:sp>
        <p:nvSpPr>
          <p:cNvPr id="11267" name="Zástupný symbol pro poznámky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
        <p:nvSpPr>
          <p:cNvPr id="11268" name="Zástupný symbol pro číslo snímku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267D31B2-4642-4C6A-B617-A14E58F3E9CC}" type="slidenum">
              <a:rPr lang="cs-CZ" altLang="cs-CZ" b="0"/>
              <a:pPr eaLnBrk="1" hangingPunct="1"/>
              <a:t>1</a:t>
            </a:fld>
            <a:endParaRPr lang="cs-CZ" altLang="cs-CZ" b="0"/>
          </a:p>
        </p:txBody>
      </p:sp>
    </p:spTree>
    <p:extLst>
      <p:ext uri="{BB962C8B-B14F-4D97-AF65-F5344CB8AC3E}">
        <p14:creationId xmlns:p14="http://schemas.microsoft.com/office/powerpoint/2010/main" val="3563374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Zástupný symbol pro obrázek snímku 1"/>
          <p:cNvSpPr>
            <a:spLocks noGrp="1" noRot="1" noChangeAspect="1" noTextEdit="1"/>
          </p:cNvSpPr>
          <p:nvPr>
            <p:ph type="sldImg"/>
          </p:nvPr>
        </p:nvSpPr>
        <p:spPr>
          <a:xfrm>
            <a:off x="917575" y="744538"/>
            <a:ext cx="4962525" cy="3722687"/>
          </a:xfrm>
          <a:ln/>
        </p:spPr>
      </p:sp>
      <p:sp>
        <p:nvSpPr>
          <p:cNvPr id="15363" name="Zástupný symbol pro poznámky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
        <p:nvSpPr>
          <p:cNvPr id="15364" name="Zástupný symbol pro číslo snímku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55580EE-2349-4031-9A77-02BC05AC8F54}" type="slidenum">
              <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cs-CZ" altLang="cs-CZ"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9182801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Zástupný symbol pro obrázek snímku 1"/>
          <p:cNvSpPr>
            <a:spLocks noGrp="1" noRot="1" noChangeAspect="1" noTextEdit="1"/>
          </p:cNvSpPr>
          <p:nvPr>
            <p:ph type="sldImg"/>
          </p:nvPr>
        </p:nvSpPr>
        <p:spPr>
          <a:xfrm>
            <a:off x="917575" y="744538"/>
            <a:ext cx="4962525" cy="3722687"/>
          </a:xfrm>
          <a:ln/>
        </p:spPr>
      </p:sp>
      <p:sp>
        <p:nvSpPr>
          <p:cNvPr id="15363" name="Zástupný symbol pro poznámky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a:latin typeface="Arial" panose="020B0604020202020204" pitchFamily="34" charset="0"/>
            </a:endParaRPr>
          </a:p>
        </p:txBody>
      </p:sp>
      <p:sp>
        <p:nvSpPr>
          <p:cNvPr id="15364" name="Zástupný symbol pro číslo snímku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555580EE-2349-4031-9A77-02BC05AC8F54}" type="slidenum">
              <a:rPr lang="cs-CZ" altLang="cs-CZ" b="0"/>
              <a:pPr eaLnBrk="1" hangingPunct="1"/>
              <a:t>12</a:t>
            </a:fld>
            <a:endParaRPr lang="cs-CZ" altLang="cs-CZ" b="0"/>
          </a:p>
        </p:txBody>
      </p:sp>
    </p:spTree>
    <p:extLst>
      <p:ext uri="{BB962C8B-B14F-4D97-AF65-F5344CB8AC3E}">
        <p14:creationId xmlns:p14="http://schemas.microsoft.com/office/powerpoint/2010/main" val="4452952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a:t>Klepnutím lze upravit styl předlohy nadpisů.</a:t>
            </a:r>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a:t>Klepnutím lze upravit styl předlohy podnadpisů.</a:t>
            </a:r>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fld id="{7251A021-9B71-4DB5-8FC1-75A2DD44B2AA}" type="slidenum">
              <a:rPr lang="cs-CZ" altLang="cs-CZ"/>
              <a:pPr/>
              <a:t>‹#›</a:t>
            </a:fld>
            <a:endParaRPr lang="cs-CZ" altLang="cs-CZ"/>
          </a:p>
        </p:txBody>
      </p:sp>
    </p:spTree>
    <p:extLst>
      <p:ext uri="{BB962C8B-B14F-4D97-AF65-F5344CB8AC3E}">
        <p14:creationId xmlns:p14="http://schemas.microsoft.com/office/powerpoint/2010/main" val="706498745"/>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Klepnutím lze upravit styl předlohy nadpisů.</a:t>
            </a:r>
          </a:p>
        </p:txBody>
      </p:sp>
      <p:sp>
        <p:nvSpPr>
          <p:cNvPr id="3" name="Zástupný symbol pro svislý text 2"/>
          <p:cNvSpPr>
            <a:spLocks noGrp="1"/>
          </p:cNvSpPr>
          <p:nvPr>
            <p:ph type="body" orient="vert" idx="1"/>
          </p:nvPr>
        </p:nvSpPr>
        <p:spPr/>
        <p:txBody>
          <a:bodyPr vert="eaVert"/>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fld id="{A5449E2B-00BC-4033-8FF3-372194104D9B}" type="slidenum">
              <a:rPr lang="cs-CZ" altLang="cs-CZ"/>
              <a:pPr/>
              <a:t>‹#›</a:t>
            </a:fld>
            <a:endParaRPr lang="cs-CZ" altLang="cs-CZ"/>
          </a:p>
        </p:txBody>
      </p:sp>
    </p:spTree>
    <p:extLst>
      <p:ext uri="{BB962C8B-B14F-4D97-AF65-F5344CB8AC3E}">
        <p14:creationId xmlns:p14="http://schemas.microsoft.com/office/powerpoint/2010/main" val="3838703527"/>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a:t>Klepnutím lze upravit styl předlohy nadpisů.</a:t>
            </a:r>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fld id="{A9AB18E1-9150-4795-856E-CB06A0C7DE92}" type="slidenum">
              <a:rPr lang="cs-CZ" altLang="cs-CZ"/>
              <a:pPr/>
              <a:t>‹#›</a:t>
            </a:fld>
            <a:endParaRPr lang="cs-CZ" altLang="cs-CZ"/>
          </a:p>
        </p:txBody>
      </p:sp>
    </p:spTree>
    <p:extLst>
      <p:ext uri="{BB962C8B-B14F-4D97-AF65-F5344CB8AC3E}">
        <p14:creationId xmlns:p14="http://schemas.microsoft.com/office/powerpoint/2010/main" val="3931951042"/>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Obsah">
    <p:spTree>
      <p:nvGrpSpPr>
        <p:cNvPr id="1" name=""/>
        <p:cNvGrpSpPr/>
        <p:nvPr/>
      </p:nvGrpSpPr>
      <p:grpSpPr>
        <a:xfrm>
          <a:off x="0" y="0"/>
          <a:ext cx="0" cy="0"/>
          <a:chOff x="0" y="0"/>
          <a:chExt cx="0" cy="0"/>
        </a:xfrm>
      </p:grpSpPr>
      <p:sp>
        <p:nvSpPr>
          <p:cNvPr id="2" name="Zástupný symbol pro obsah 1"/>
          <p:cNvSpPr>
            <a:spLocks noGrp="1"/>
          </p:cNvSpPr>
          <p:nvPr>
            <p:ph/>
          </p:nvPr>
        </p:nvSpPr>
        <p:spPr>
          <a:xfrm>
            <a:off x="457200" y="274638"/>
            <a:ext cx="8229600" cy="5851525"/>
          </a:xfrm>
        </p:spPr>
        <p:txBody>
          <a:body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3" name="Rectangle 4"/>
          <p:cNvSpPr>
            <a:spLocks noGrp="1" noChangeArrowheads="1"/>
          </p:cNvSpPr>
          <p:nvPr>
            <p:ph type="dt" sz="half" idx="10"/>
          </p:nvPr>
        </p:nvSpPr>
        <p:spPr>
          <a:ln/>
        </p:spPr>
        <p:txBody>
          <a:bodyPr/>
          <a:lstStyle>
            <a:lvl1pPr>
              <a:defRPr/>
            </a:lvl1pPr>
          </a:lstStyle>
          <a:p>
            <a:pPr>
              <a:defRPr/>
            </a:pPr>
            <a:endParaRPr lang="cs-CZ"/>
          </a:p>
        </p:txBody>
      </p:sp>
      <p:sp>
        <p:nvSpPr>
          <p:cNvPr id="4" name="Rectangle 5"/>
          <p:cNvSpPr>
            <a:spLocks noGrp="1" noChangeArrowheads="1"/>
          </p:cNvSpPr>
          <p:nvPr>
            <p:ph type="ftr" sz="quarter" idx="11"/>
          </p:nvPr>
        </p:nvSpPr>
        <p:spPr>
          <a:ln/>
        </p:spPr>
        <p:txBody>
          <a:bodyPr/>
          <a:lstStyle>
            <a:lvl1pPr>
              <a:defRPr/>
            </a:lvl1pPr>
          </a:lstStyle>
          <a:p>
            <a:pPr>
              <a:defRPr/>
            </a:pPr>
            <a:endParaRPr lang="cs-CZ"/>
          </a:p>
        </p:txBody>
      </p:sp>
      <p:sp>
        <p:nvSpPr>
          <p:cNvPr id="5" name="Rectangle 6"/>
          <p:cNvSpPr>
            <a:spLocks noGrp="1" noChangeArrowheads="1"/>
          </p:cNvSpPr>
          <p:nvPr>
            <p:ph type="sldNum" sz="quarter" idx="12"/>
          </p:nvPr>
        </p:nvSpPr>
        <p:spPr>
          <a:ln/>
        </p:spPr>
        <p:txBody>
          <a:bodyPr/>
          <a:lstStyle>
            <a:lvl1pPr>
              <a:defRPr/>
            </a:lvl1pPr>
          </a:lstStyle>
          <a:p>
            <a:fld id="{A380BD24-B654-4951-8CEB-D1D7EBDFDEFD}" type="slidenum">
              <a:rPr lang="cs-CZ" altLang="cs-CZ"/>
              <a:pPr/>
              <a:t>‹#›</a:t>
            </a:fld>
            <a:endParaRPr lang="cs-CZ" altLang="cs-CZ"/>
          </a:p>
        </p:txBody>
      </p:sp>
    </p:spTree>
    <p:extLst>
      <p:ext uri="{BB962C8B-B14F-4D97-AF65-F5344CB8AC3E}">
        <p14:creationId xmlns:p14="http://schemas.microsoft.com/office/powerpoint/2010/main" val="3038329870"/>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Nadpis, text a obsah">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p:spPr>
        <p:txBody>
          <a:bodyPr/>
          <a:lstStyle/>
          <a:p>
            <a:r>
              <a:rPr lang="cs-CZ"/>
              <a:t>Klepnutím lze upravit styl předlohy nadpisů.</a:t>
            </a:r>
          </a:p>
        </p:txBody>
      </p:sp>
      <p:sp>
        <p:nvSpPr>
          <p:cNvPr id="3" name="Zástupný symbol pro text 2"/>
          <p:cNvSpPr>
            <a:spLocks noGrp="1"/>
          </p:cNvSpPr>
          <p:nvPr>
            <p:ph type="body" sz="half" idx="1"/>
          </p:nvPr>
        </p:nvSpPr>
        <p:spPr>
          <a:xfrm>
            <a:off x="457200" y="1600200"/>
            <a:ext cx="4038600" cy="4525963"/>
          </a:xfrm>
        </p:spPr>
        <p:txBody>
          <a:body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4648200" y="1600200"/>
            <a:ext cx="4038600" cy="4525963"/>
          </a:xfrm>
        </p:spPr>
        <p:txBody>
          <a:body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fld id="{71554017-E8D5-4B12-B559-5486134B3615}" type="slidenum">
              <a:rPr lang="cs-CZ" altLang="cs-CZ"/>
              <a:pPr/>
              <a:t>‹#›</a:t>
            </a:fld>
            <a:endParaRPr lang="cs-CZ" altLang="cs-CZ"/>
          </a:p>
        </p:txBody>
      </p:sp>
    </p:spTree>
    <p:extLst>
      <p:ext uri="{BB962C8B-B14F-4D97-AF65-F5344CB8AC3E}">
        <p14:creationId xmlns:p14="http://schemas.microsoft.com/office/powerpoint/2010/main" val="3634521326"/>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Úvodní snímek">
    <p:spTree>
      <p:nvGrpSpPr>
        <p:cNvPr id="1" name=""/>
        <p:cNvGrpSpPr/>
        <p:nvPr/>
      </p:nvGrpSpPr>
      <p:grpSpPr>
        <a:xfrm>
          <a:off x="0" y="0"/>
          <a:ext cx="0" cy="0"/>
          <a:chOff x="0" y="0"/>
          <a:chExt cx="0" cy="0"/>
        </a:xfrm>
      </p:grpSpPr>
      <p:sp>
        <p:nvSpPr>
          <p:cNvPr id="3" name="Podnadpis 2"/>
          <p:cNvSpPr>
            <a:spLocks noGrp="1"/>
          </p:cNvSpPr>
          <p:nvPr>
            <p:ph type="subTitle" idx="1"/>
          </p:nvPr>
        </p:nvSpPr>
        <p:spPr>
          <a:xfrm>
            <a:off x="800100" y="2204864"/>
            <a:ext cx="7543800" cy="403244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dirty="0"/>
              <a:t>Kliknutím lze upravit styl předlohy.</a:t>
            </a:r>
          </a:p>
        </p:txBody>
      </p:sp>
      <p:sp>
        <p:nvSpPr>
          <p:cNvPr id="5" name="Nadpis 4"/>
          <p:cNvSpPr>
            <a:spLocks noGrp="1"/>
          </p:cNvSpPr>
          <p:nvPr>
            <p:ph type="title"/>
          </p:nvPr>
        </p:nvSpPr>
        <p:spPr>
          <a:xfrm>
            <a:off x="800100" y="953641"/>
            <a:ext cx="7543800" cy="1143000"/>
          </a:xfrm>
        </p:spPr>
        <p:txBody>
          <a:bodyPr/>
          <a:lstStyle/>
          <a:p>
            <a:r>
              <a:rPr lang="cs-CZ"/>
              <a:t>Kliknutím lze upravit styl.</a:t>
            </a:r>
          </a:p>
        </p:txBody>
      </p:sp>
      <p:sp>
        <p:nvSpPr>
          <p:cNvPr id="4" name="Rectangle 13">
            <a:extLst>
              <a:ext uri="{FF2B5EF4-FFF2-40B4-BE49-F238E27FC236}">
                <a16:creationId xmlns:a16="http://schemas.microsoft.com/office/drawing/2014/main" id="{B1588814-6817-45AC-B0E4-6A78537FD638}"/>
              </a:ext>
            </a:extLst>
          </p:cNvPr>
          <p:cNvSpPr>
            <a:spLocks noGrp="1" noChangeArrowheads="1"/>
          </p:cNvSpPr>
          <p:nvPr>
            <p:ph type="sldNum" sz="quarter" idx="10"/>
          </p:nvPr>
        </p:nvSpPr>
        <p:spPr>
          <a:ln/>
        </p:spPr>
        <p:txBody>
          <a:bodyPr/>
          <a:lstStyle>
            <a:lvl1pPr>
              <a:defRPr/>
            </a:lvl1pPr>
          </a:lstStyle>
          <a:p>
            <a:pPr>
              <a:defRPr/>
            </a:pPr>
            <a:fld id="{D19E4DD8-6F1E-4B7F-8E2C-6E1B9D3DE938}" type="slidenum">
              <a:rPr lang="cs-CZ" altLang="en-US"/>
              <a:pPr>
                <a:defRPr/>
              </a:pPr>
              <a:t>‹#›</a:t>
            </a:fld>
            <a:endParaRPr lang="cs-CZ" altLang="en-US"/>
          </a:p>
        </p:txBody>
      </p:sp>
    </p:spTree>
    <p:extLst>
      <p:ext uri="{BB962C8B-B14F-4D97-AF65-F5344CB8AC3E}">
        <p14:creationId xmlns:p14="http://schemas.microsoft.com/office/powerpoint/2010/main" val="37634604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a:xfrm>
            <a:off x="700088" y="908720"/>
            <a:ext cx="7543800" cy="1143000"/>
          </a:xfrm>
        </p:spPr>
        <p:txBody>
          <a:bodyPr/>
          <a:lstStyle/>
          <a:p>
            <a:r>
              <a:rPr lang="cs-CZ"/>
              <a:t>Kliknutím lze upravit styl.</a:t>
            </a:r>
          </a:p>
        </p:txBody>
      </p:sp>
      <p:sp>
        <p:nvSpPr>
          <p:cNvPr id="3" name="Zástupný symbol pro obsah 2"/>
          <p:cNvSpPr>
            <a:spLocks noGrp="1"/>
          </p:cNvSpPr>
          <p:nvPr>
            <p:ph idx="1"/>
          </p:nvPr>
        </p:nvSpPr>
        <p:spPr>
          <a:xfrm>
            <a:off x="700088" y="2132856"/>
            <a:ext cx="7543800" cy="4090145"/>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Rectangle 13">
            <a:extLst>
              <a:ext uri="{FF2B5EF4-FFF2-40B4-BE49-F238E27FC236}">
                <a16:creationId xmlns:a16="http://schemas.microsoft.com/office/drawing/2014/main" id="{B1588814-6817-45AC-B0E4-6A78537FD638}"/>
              </a:ext>
            </a:extLst>
          </p:cNvPr>
          <p:cNvSpPr>
            <a:spLocks noGrp="1" noChangeArrowheads="1"/>
          </p:cNvSpPr>
          <p:nvPr>
            <p:ph type="sldNum" sz="quarter" idx="10"/>
          </p:nvPr>
        </p:nvSpPr>
        <p:spPr>
          <a:ln/>
        </p:spPr>
        <p:txBody>
          <a:bodyPr/>
          <a:lstStyle>
            <a:lvl1pPr>
              <a:defRPr/>
            </a:lvl1pPr>
          </a:lstStyle>
          <a:p>
            <a:pPr>
              <a:defRPr/>
            </a:pPr>
            <a:fld id="{31DEF4AC-071E-4817-A6D8-4D816E5A89C1}" type="slidenum">
              <a:rPr lang="cs-CZ" altLang="en-US"/>
              <a:pPr>
                <a:defRPr/>
              </a:pPr>
              <a:t>‹#›</a:t>
            </a:fld>
            <a:endParaRPr lang="cs-CZ" altLang="en-US"/>
          </a:p>
        </p:txBody>
      </p:sp>
    </p:spTree>
    <p:extLst>
      <p:ext uri="{BB962C8B-B14F-4D97-AF65-F5344CB8AC3E}">
        <p14:creationId xmlns:p14="http://schemas.microsoft.com/office/powerpoint/2010/main" val="17940549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a:xfrm>
            <a:off x="807244" y="923925"/>
            <a:ext cx="7543800" cy="1143000"/>
          </a:xfrm>
        </p:spPr>
        <p:txBody>
          <a:bodyPr/>
          <a:lstStyle/>
          <a:p>
            <a:r>
              <a:rPr lang="cs-CZ"/>
              <a:t>Kliknutím lze upravit styl.</a:t>
            </a:r>
          </a:p>
        </p:txBody>
      </p:sp>
      <p:sp>
        <p:nvSpPr>
          <p:cNvPr id="3" name="Zástupný symbol pro obsah 2"/>
          <p:cNvSpPr>
            <a:spLocks noGrp="1"/>
          </p:cNvSpPr>
          <p:nvPr>
            <p:ph sz="half" idx="1"/>
          </p:nvPr>
        </p:nvSpPr>
        <p:spPr>
          <a:xfrm>
            <a:off x="807244" y="2204864"/>
            <a:ext cx="3771900" cy="375566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4630688" y="2204863"/>
            <a:ext cx="3695700" cy="375566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Rectangle 13">
            <a:extLst>
              <a:ext uri="{FF2B5EF4-FFF2-40B4-BE49-F238E27FC236}">
                <a16:creationId xmlns:a16="http://schemas.microsoft.com/office/drawing/2014/main" id="{B1588814-6817-45AC-B0E4-6A78537FD638}"/>
              </a:ext>
            </a:extLst>
          </p:cNvPr>
          <p:cNvSpPr>
            <a:spLocks noGrp="1" noChangeArrowheads="1"/>
          </p:cNvSpPr>
          <p:nvPr>
            <p:ph type="sldNum" sz="quarter" idx="10"/>
          </p:nvPr>
        </p:nvSpPr>
        <p:spPr>
          <a:ln/>
        </p:spPr>
        <p:txBody>
          <a:bodyPr/>
          <a:lstStyle>
            <a:lvl1pPr>
              <a:defRPr/>
            </a:lvl1pPr>
          </a:lstStyle>
          <a:p>
            <a:pPr>
              <a:defRPr/>
            </a:pPr>
            <a:fld id="{0654F36D-3BE7-4AEA-8237-BE1F43AA0725}" type="slidenum">
              <a:rPr lang="cs-CZ" altLang="en-US"/>
              <a:pPr>
                <a:defRPr/>
              </a:pPr>
              <a:t>‹#›</a:t>
            </a:fld>
            <a:endParaRPr lang="cs-CZ" altLang="en-US"/>
          </a:p>
        </p:txBody>
      </p:sp>
    </p:spTree>
    <p:extLst>
      <p:ext uri="{BB962C8B-B14F-4D97-AF65-F5344CB8AC3E}">
        <p14:creationId xmlns:p14="http://schemas.microsoft.com/office/powerpoint/2010/main" val="23229368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403648" y="5373216"/>
            <a:ext cx="6524128" cy="792088"/>
          </a:xfrm>
        </p:spPr>
        <p:txBody>
          <a:bodyPr anchor="b"/>
          <a:lstStyle>
            <a:lvl1pPr algn="l">
              <a:defRPr sz="2000" b="1"/>
            </a:lvl1pPr>
          </a:lstStyle>
          <a:p>
            <a:r>
              <a:rPr lang="cs-CZ"/>
              <a:t>Kliknutím lze upravit styl.</a:t>
            </a:r>
          </a:p>
        </p:txBody>
      </p:sp>
      <p:sp>
        <p:nvSpPr>
          <p:cNvPr id="3" name="Zástupný symbol pro obrázek 2"/>
          <p:cNvSpPr>
            <a:spLocks noGrp="1"/>
          </p:cNvSpPr>
          <p:nvPr>
            <p:ph type="pic" idx="1"/>
          </p:nvPr>
        </p:nvSpPr>
        <p:spPr>
          <a:xfrm>
            <a:off x="1403648" y="908720"/>
            <a:ext cx="6524128" cy="43924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a:p>
        </p:txBody>
      </p:sp>
      <p:sp>
        <p:nvSpPr>
          <p:cNvPr id="4" name="Rectangle 13">
            <a:extLst>
              <a:ext uri="{FF2B5EF4-FFF2-40B4-BE49-F238E27FC236}">
                <a16:creationId xmlns:a16="http://schemas.microsoft.com/office/drawing/2014/main" id="{B1588814-6817-45AC-B0E4-6A78537FD638}"/>
              </a:ext>
            </a:extLst>
          </p:cNvPr>
          <p:cNvSpPr>
            <a:spLocks noGrp="1" noChangeArrowheads="1"/>
          </p:cNvSpPr>
          <p:nvPr>
            <p:ph type="sldNum" sz="quarter" idx="10"/>
          </p:nvPr>
        </p:nvSpPr>
        <p:spPr>
          <a:ln/>
        </p:spPr>
        <p:txBody>
          <a:bodyPr/>
          <a:lstStyle>
            <a:lvl1pPr>
              <a:defRPr/>
            </a:lvl1pPr>
          </a:lstStyle>
          <a:p>
            <a:pPr>
              <a:defRPr/>
            </a:pPr>
            <a:fld id="{DFAC35E4-F4E9-4ECF-A541-94B52856F082}" type="slidenum">
              <a:rPr lang="cs-CZ" altLang="en-US"/>
              <a:pPr>
                <a:defRPr/>
              </a:pPr>
              <a:t>‹#›</a:t>
            </a:fld>
            <a:endParaRPr lang="cs-CZ" altLang="en-US"/>
          </a:p>
        </p:txBody>
      </p:sp>
    </p:spTree>
    <p:extLst>
      <p:ext uri="{BB962C8B-B14F-4D97-AF65-F5344CB8AC3E}">
        <p14:creationId xmlns:p14="http://schemas.microsoft.com/office/powerpoint/2010/main" val="1526052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Klepnutím lze upravit styl předlohy nadpisů.</a:t>
            </a:r>
          </a:p>
        </p:txBody>
      </p:sp>
      <p:sp>
        <p:nvSpPr>
          <p:cNvPr id="3" name="Zástupný symbol pro obsah 2"/>
          <p:cNvSpPr>
            <a:spLocks noGrp="1"/>
          </p:cNvSpPr>
          <p:nvPr>
            <p:ph idx="1"/>
          </p:nvPr>
        </p:nvSpPr>
        <p:spPr/>
        <p:txBody>
          <a:body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fld id="{82727B5F-CD8E-4BEC-B6BA-54E42988C5E4}" type="slidenum">
              <a:rPr lang="cs-CZ" altLang="cs-CZ"/>
              <a:pPr/>
              <a:t>‹#›</a:t>
            </a:fld>
            <a:endParaRPr lang="cs-CZ" altLang="cs-CZ"/>
          </a:p>
        </p:txBody>
      </p:sp>
    </p:spTree>
    <p:extLst>
      <p:ext uri="{BB962C8B-B14F-4D97-AF65-F5344CB8AC3E}">
        <p14:creationId xmlns:p14="http://schemas.microsoft.com/office/powerpoint/2010/main" val="3176050418"/>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a:t>Klepnutím lze upravit styl předlohy nadpisů.</a:t>
            </a:r>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a:t>Klepnutím lze upravit styly předlohy textu.</a:t>
            </a:r>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fld id="{0095B19C-29F7-40D6-B120-76C70FBD83F4}" type="slidenum">
              <a:rPr lang="cs-CZ" altLang="cs-CZ"/>
              <a:pPr/>
              <a:t>‹#›</a:t>
            </a:fld>
            <a:endParaRPr lang="cs-CZ" altLang="cs-CZ"/>
          </a:p>
        </p:txBody>
      </p:sp>
    </p:spTree>
    <p:extLst>
      <p:ext uri="{BB962C8B-B14F-4D97-AF65-F5344CB8AC3E}">
        <p14:creationId xmlns:p14="http://schemas.microsoft.com/office/powerpoint/2010/main" val="1465329015"/>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Klepnutím lze upravit styl předlohy nadpisů.</a:t>
            </a:r>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fld id="{8777AF85-8A82-46CE-87A9-5791898147B5}" type="slidenum">
              <a:rPr lang="cs-CZ" altLang="cs-CZ"/>
              <a:pPr/>
              <a:t>‹#›</a:t>
            </a:fld>
            <a:endParaRPr lang="cs-CZ" altLang="cs-CZ"/>
          </a:p>
        </p:txBody>
      </p:sp>
    </p:spTree>
    <p:extLst>
      <p:ext uri="{BB962C8B-B14F-4D97-AF65-F5344CB8AC3E}">
        <p14:creationId xmlns:p14="http://schemas.microsoft.com/office/powerpoint/2010/main" val="3380275802"/>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a:t>Klepnutím lze upravit styl předlohy nadpisů.</a:t>
            </a:r>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Klepnutím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Klepnutím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Rectangle 4"/>
          <p:cNvSpPr>
            <a:spLocks noGrp="1" noChangeArrowheads="1"/>
          </p:cNvSpPr>
          <p:nvPr>
            <p:ph type="dt" sz="half" idx="10"/>
          </p:nvPr>
        </p:nvSpPr>
        <p:spPr>
          <a:ln/>
        </p:spPr>
        <p:txBody>
          <a:bodyPr/>
          <a:lstStyle>
            <a:lvl1pPr>
              <a:defRPr/>
            </a:lvl1pPr>
          </a:lstStyle>
          <a:p>
            <a:pPr>
              <a:defRPr/>
            </a:pPr>
            <a:endParaRPr lang="cs-CZ"/>
          </a:p>
        </p:txBody>
      </p:sp>
      <p:sp>
        <p:nvSpPr>
          <p:cNvPr id="8" name="Rectangle 5"/>
          <p:cNvSpPr>
            <a:spLocks noGrp="1" noChangeArrowheads="1"/>
          </p:cNvSpPr>
          <p:nvPr>
            <p:ph type="ftr" sz="quarter" idx="11"/>
          </p:nvPr>
        </p:nvSpPr>
        <p:spPr>
          <a:ln/>
        </p:spPr>
        <p:txBody>
          <a:bodyPr/>
          <a:lstStyle>
            <a:lvl1pPr>
              <a:defRPr/>
            </a:lvl1pPr>
          </a:lstStyle>
          <a:p>
            <a:pPr>
              <a:defRPr/>
            </a:pPr>
            <a:endParaRPr lang="cs-CZ"/>
          </a:p>
        </p:txBody>
      </p:sp>
      <p:sp>
        <p:nvSpPr>
          <p:cNvPr id="9" name="Rectangle 6"/>
          <p:cNvSpPr>
            <a:spLocks noGrp="1" noChangeArrowheads="1"/>
          </p:cNvSpPr>
          <p:nvPr>
            <p:ph type="sldNum" sz="quarter" idx="12"/>
          </p:nvPr>
        </p:nvSpPr>
        <p:spPr>
          <a:ln/>
        </p:spPr>
        <p:txBody>
          <a:bodyPr/>
          <a:lstStyle>
            <a:lvl1pPr>
              <a:defRPr/>
            </a:lvl1pPr>
          </a:lstStyle>
          <a:p>
            <a:fld id="{048BF96F-2E43-448B-8AD1-8E420CEDA0DD}" type="slidenum">
              <a:rPr lang="cs-CZ" altLang="cs-CZ"/>
              <a:pPr/>
              <a:t>‹#›</a:t>
            </a:fld>
            <a:endParaRPr lang="cs-CZ" altLang="cs-CZ"/>
          </a:p>
        </p:txBody>
      </p:sp>
    </p:spTree>
    <p:extLst>
      <p:ext uri="{BB962C8B-B14F-4D97-AF65-F5344CB8AC3E}">
        <p14:creationId xmlns:p14="http://schemas.microsoft.com/office/powerpoint/2010/main" val="379554993"/>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Klepnutím lze upravit styl předlohy nadpisů.</a:t>
            </a:r>
          </a:p>
        </p:txBody>
      </p:sp>
      <p:sp>
        <p:nvSpPr>
          <p:cNvPr id="3" name="Rectangle 4"/>
          <p:cNvSpPr>
            <a:spLocks noGrp="1" noChangeArrowheads="1"/>
          </p:cNvSpPr>
          <p:nvPr>
            <p:ph type="dt" sz="half" idx="10"/>
          </p:nvPr>
        </p:nvSpPr>
        <p:spPr>
          <a:ln/>
        </p:spPr>
        <p:txBody>
          <a:bodyPr/>
          <a:lstStyle>
            <a:lvl1pPr>
              <a:defRPr/>
            </a:lvl1pPr>
          </a:lstStyle>
          <a:p>
            <a:pPr>
              <a:defRPr/>
            </a:pPr>
            <a:endParaRPr lang="cs-CZ"/>
          </a:p>
        </p:txBody>
      </p:sp>
      <p:sp>
        <p:nvSpPr>
          <p:cNvPr id="4" name="Rectangle 5"/>
          <p:cNvSpPr>
            <a:spLocks noGrp="1" noChangeArrowheads="1"/>
          </p:cNvSpPr>
          <p:nvPr>
            <p:ph type="ftr" sz="quarter" idx="11"/>
          </p:nvPr>
        </p:nvSpPr>
        <p:spPr>
          <a:ln/>
        </p:spPr>
        <p:txBody>
          <a:bodyPr/>
          <a:lstStyle>
            <a:lvl1pPr>
              <a:defRPr/>
            </a:lvl1pPr>
          </a:lstStyle>
          <a:p>
            <a:pPr>
              <a:defRPr/>
            </a:pPr>
            <a:endParaRPr lang="cs-CZ"/>
          </a:p>
        </p:txBody>
      </p:sp>
      <p:sp>
        <p:nvSpPr>
          <p:cNvPr id="5" name="Rectangle 6"/>
          <p:cNvSpPr>
            <a:spLocks noGrp="1" noChangeArrowheads="1"/>
          </p:cNvSpPr>
          <p:nvPr>
            <p:ph type="sldNum" sz="quarter" idx="12"/>
          </p:nvPr>
        </p:nvSpPr>
        <p:spPr>
          <a:ln/>
        </p:spPr>
        <p:txBody>
          <a:bodyPr/>
          <a:lstStyle>
            <a:lvl1pPr>
              <a:defRPr/>
            </a:lvl1pPr>
          </a:lstStyle>
          <a:p>
            <a:fld id="{480602BC-126B-476E-BF7D-1AB5E7C86E03}" type="slidenum">
              <a:rPr lang="cs-CZ" altLang="cs-CZ"/>
              <a:pPr/>
              <a:t>‹#›</a:t>
            </a:fld>
            <a:endParaRPr lang="cs-CZ" altLang="cs-CZ"/>
          </a:p>
        </p:txBody>
      </p:sp>
    </p:spTree>
    <p:extLst>
      <p:ext uri="{BB962C8B-B14F-4D97-AF65-F5344CB8AC3E}">
        <p14:creationId xmlns:p14="http://schemas.microsoft.com/office/powerpoint/2010/main" val="1782849626"/>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cs-CZ"/>
          </a:p>
        </p:txBody>
      </p:sp>
      <p:sp>
        <p:nvSpPr>
          <p:cNvPr id="3" name="Rectangle 5"/>
          <p:cNvSpPr>
            <a:spLocks noGrp="1" noChangeArrowheads="1"/>
          </p:cNvSpPr>
          <p:nvPr>
            <p:ph type="ftr" sz="quarter" idx="11"/>
          </p:nvPr>
        </p:nvSpPr>
        <p:spPr>
          <a:ln/>
        </p:spPr>
        <p:txBody>
          <a:bodyPr/>
          <a:lstStyle>
            <a:lvl1pPr>
              <a:defRPr/>
            </a:lvl1pPr>
          </a:lstStyle>
          <a:p>
            <a:pPr>
              <a:defRPr/>
            </a:pPr>
            <a:endParaRPr lang="cs-CZ"/>
          </a:p>
        </p:txBody>
      </p:sp>
      <p:sp>
        <p:nvSpPr>
          <p:cNvPr id="4" name="Rectangle 6"/>
          <p:cNvSpPr>
            <a:spLocks noGrp="1" noChangeArrowheads="1"/>
          </p:cNvSpPr>
          <p:nvPr>
            <p:ph type="sldNum" sz="quarter" idx="12"/>
          </p:nvPr>
        </p:nvSpPr>
        <p:spPr>
          <a:ln/>
        </p:spPr>
        <p:txBody>
          <a:bodyPr/>
          <a:lstStyle>
            <a:lvl1pPr>
              <a:defRPr/>
            </a:lvl1pPr>
          </a:lstStyle>
          <a:p>
            <a:fld id="{1EDE789E-B1EF-4A8D-BF4E-40C2144D673C}" type="slidenum">
              <a:rPr lang="cs-CZ" altLang="cs-CZ"/>
              <a:pPr/>
              <a:t>‹#›</a:t>
            </a:fld>
            <a:endParaRPr lang="cs-CZ" altLang="cs-CZ"/>
          </a:p>
        </p:txBody>
      </p:sp>
    </p:spTree>
    <p:extLst>
      <p:ext uri="{BB962C8B-B14F-4D97-AF65-F5344CB8AC3E}">
        <p14:creationId xmlns:p14="http://schemas.microsoft.com/office/powerpoint/2010/main" val="1735384898"/>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a:t>Klepnutím lze upravit styl předlohy nadpisů.</a:t>
            </a:r>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Klepnutím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fld id="{4742B882-9AA8-49F5-885C-DF5F11A059C7}" type="slidenum">
              <a:rPr lang="cs-CZ" altLang="cs-CZ"/>
              <a:pPr/>
              <a:t>‹#›</a:t>
            </a:fld>
            <a:endParaRPr lang="cs-CZ" altLang="cs-CZ"/>
          </a:p>
        </p:txBody>
      </p:sp>
    </p:spTree>
    <p:extLst>
      <p:ext uri="{BB962C8B-B14F-4D97-AF65-F5344CB8AC3E}">
        <p14:creationId xmlns:p14="http://schemas.microsoft.com/office/powerpoint/2010/main" val="863726002"/>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a:t>Klepnutím lze upravit styl předlohy nadpisů.</a:t>
            </a:r>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Klepnutím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fld id="{D34B1FC8-07A4-44C2-87C6-628F80C99344}" type="slidenum">
              <a:rPr lang="cs-CZ" altLang="cs-CZ"/>
              <a:pPr/>
              <a:t>‹#›</a:t>
            </a:fld>
            <a:endParaRPr lang="cs-CZ" altLang="cs-CZ"/>
          </a:p>
        </p:txBody>
      </p:sp>
    </p:spTree>
    <p:extLst>
      <p:ext uri="{BB962C8B-B14F-4D97-AF65-F5344CB8AC3E}">
        <p14:creationId xmlns:p14="http://schemas.microsoft.com/office/powerpoint/2010/main" val="2082893379"/>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file:///C:\WINDOWS\Temporary%20Internet%20Files\OLKB1B2\RCare.JPG" TargetMode="Externa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vmlDrawing" Target="../drawings/vmlDrawing1.v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7" Type="http://schemas.openxmlformats.org/officeDocument/2006/relationships/image" Target="../media/image4.pn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image" Target="../media/image3.png"/><Relationship Id="rId5" Type="http://schemas.openxmlformats.org/officeDocument/2006/relationships/theme" Target="../theme/theme2.xml"/><Relationship Id="rId4"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98CAF8"/>
            </a:gs>
            <a:gs pos="50000">
              <a:schemeClr val="bg1"/>
            </a:gs>
            <a:gs pos="100000">
              <a:srgbClr val="98CAF8"/>
            </a:gs>
          </a:gsLst>
          <a:lin ang="2700000" scaled="1"/>
        </a:gra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cs-CZ" altLang="cs-CZ"/>
              <a:t>Klepnutím lze upravit styl předlohy nadpisů.</a:t>
            </a:r>
          </a:p>
        </p:txBody>
      </p:sp>
      <p:sp>
        <p:nvSpPr>
          <p:cNvPr id="1029"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cs-CZ" altLang="cs-CZ"/>
              <a:t>Klepnutím lze upravit styly předlohy textu.</a:t>
            </a:r>
          </a:p>
          <a:p>
            <a:pPr lvl="1"/>
            <a:r>
              <a:rPr lang="cs-CZ" altLang="cs-CZ"/>
              <a:t>Druhá úroveň</a:t>
            </a:r>
          </a:p>
          <a:p>
            <a:pPr lvl="2"/>
            <a:r>
              <a:rPr lang="cs-CZ" altLang="cs-CZ"/>
              <a:t>Třetí úroveň</a:t>
            </a:r>
          </a:p>
          <a:p>
            <a:pPr lvl="3"/>
            <a:r>
              <a:rPr lang="cs-CZ" altLang="cs-CZ"/>
              <a:t>Čtvrtá úroveň</a:t>
            </a:r>
          </a:p>
          <a:p>
            <a:pPr lvl="4"/>
            <a:r>
              <a:rPr lang="cs-CZ" altLang="cs-CZ"/>
              <a:t>Pátá úroveň</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atin typeface="Arial" charset="0"/>
              </a:defRPr>
            </a:lvl1pPr>
          </a:lstStyle>
          <a:p>
            <a:pPr>
              <a:defRPr/>
            </a:pPr>
            <a:endParaRPr lang="cs-CZ"/>
          </a:p>
        </p:txBody>
      </p:sp>
      <p:sp>
        <p:nvSpPr>
          <p:cNvPr id="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atin typeface="Arial" charset="0"/>
              </a:defRPr>
            </a:lvl1pPr>
          </a:lstStyle>
          <a:p>
            <a:pPr>
              <a:defRPr/>
            </a:pPr>
            <a:endParaRPr lang="cs-CZ"/>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fld id="{9C36E73E-86EB-47CB-8196-BEFC40093619}" type="slidenum">
              <a:rPr lang="cs-CZ" altLang="cs-CZ"/>
              <a:pPr/>
              <a:t>‹#›</a:t>
            </a:fld>
            <a:endParaRPr lang="cs-CZ" altLang="cs-CZ"/>
          </a:p>
        </p:txBody>
      </p:sp>
      <p:grpSp>
        <p:nvGrpSpPr>
          <p:cNvPr id="1033" name="Group 7"/>
          <p:cNvGrpSpPr>
            <a:grpSpLocks/>
          </p:cNvGrpSpPr>
          <p:nvPr userDrawn="1"/>
        </p:nvGrpSpPr>
        <p:grpSpPr bwMode="auto">
          <a:xfrm>
            <a:off x="7970838" y="282575"/>
            <a:ext cx="914400" cy="914400"/>
            <a:chOff x="1057" y="5383"/>
            <a:chExt cx="1440" cy="1614"/>
          </a:xfrm>
        </p:grpSpPr>
        <p:pic>
          <p:nvPicPr>
            <p:cNvPr id="1034" name="Picture 8" descr="C:\WINDOWS\Temporary Internet Files\OLKB1B2\RCare.JPG"/>
            <p:cNvPicPr preferRelativeResize="0">
              <a:picLocks noChangeArrowheads="1"/>
            </p:cNvPicPr>
            <p:nvPr/>
          </p:nvPicPr>
          <p:blipFill>
            <a:blip r:embed="rId16" r:link="rId17">
              <a:extLst>
                <a:ext uri="{28A0092B-C50C-407E-A947-70E740481C1C}">
                  <a14:useLocalDpi xmlns:a14="http://schemas.microsoft.com/office/drawing/2010/main" val="0"/>
                </a:ext>
              </a:extLst>
            </a:blip>
            <a:srcRect/>
            <a:stretch>
              <a:fillRect/>
            </a:stretch>
          </p:blipFill>
          <p:spPr bwMode="auto">
            <a:xfrm>
              <a:off x="1417" y="5383"/>
              <a:ext cx="687" cy="1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9"/>
            <p:cNvSpPr txBox="1">
              <a:spLocks noChangeArrowheads="1"/>
            </p:cNvSpPr>
            <p:nvPr/>
          </p:nvSpPr>
          <p:spPr bwMode="auto">
            <a:xfrm>
              <a:off x="1057" y="6456"/>
              <a:ext cx="1440" cy="541"/>
            </a:xfrm>
            <a:prstGeom prst="rect">
              <a:avLst/>
            </a:prstGeom>
            <a:solidFill>
              <a:srgbClr val="FFFFFF"/>
            </a:solidFill>
            <a:ln w="9525">
              <a:noFill/>
              <a:miter lim="800000"/>
              <a:headEnd/>
              <a:tailEnd/>
            </a:ln>
          </p:spPr>
          <p:txBody>
            <a:bodyPr lIns="90000" tIns="46800" rIns="90000" bIns="46800"/>
            <a:lstStyle/>
            <a:p>
              <a:pPr algn="ctr" eaLnBrk="0" hangingPunct="0">
                <a:defRPr/>
              </a:pPr>
              <a:r>
                <a:rPr lang="cs-CZ" sz="800" b="0">
                  <a:solidFill>
                    <a:srgbClr val="339966"/>
                  </a:solidFill>
                  <a:latin typeface="Times New Roman" pitchFamily="18" charset="0"/>
                </a:rPr>
                <a:t>RESPONSIBLE</a:t>
              </a:r>
            </a:p>
            <a:p>
              <a:pPr algn="ctr" eaLnBrk="0" hangingPunct="0">
                <a:defRPr/>
              </a:pPr>
              <a:r>
                <a:rPr lang="cs-CZ" sz="800" b="0">
                  <a:solidFill>
                    <a:srgbClr val="339966"/>
                  </a:solidFill>
                  <a:latin typeface="Times New Roman" pitchFamily="18" charset="0"/>
                </a:rPr>
                <a:t>CARE</a:t>
              </a:r>
            </a:p>
          </p:txBody>
        </p:sp>
      </p:grpSp>
      <p:graphicFrame>
        <p:nvGraphicFramePr>
          <p:cNvPr id="1026" name="Object 10"/>
          <p:cNvGraphicFramePr>
            <a:graphicFrameLocks noChangeAspect="1"/>
          </p:cNvGraphicFramePr>
          <p:nvPr userDrawn="1"/>
        </p:nvGraphicFramePr>
        <p:xfrm>
          <a:off x="468313" y="498475"/>
          <a:ext cx="784225" cy="631825"/>
        </p:xfrm>
        <a:graphic>
          <a:graphicData uri="http://schemas.openxmlformats.org/presentationml/2006/ole">
            <mc:AlternateContent xmlns:mc="http://schemas.openxmlformats.org/markup-compatibility/2006">
              <mc:Choice xmlns:v="urn:schemas-microsoft-com:vml" Requires="v">
                <p:oleObj spid="_x0000_s1087" r:id="rId18" imgW="9838095" imgH="7935433" progId="MSPhotoEd.3">
                  <p:embed/>
                </p:oleObj>
              </mc:Choice>
              <mc:Fallback>
                <p:oleObj r:id="rId18" imgW="9838095" imgH="7935433" progId="MSPhotoEd.3">
                  <p:embed/>
                  <p:pic>
                    <p:nvPicPr>
                      <p:cNvPr id="0" name="Object 10"/>
                      <p:cNvPicPr>
                        <a:picLocks noChangeAspect="1" noChangeArrowheads="1"/>
                      </p:cNvPicPr>
                      <p:nvPr/>
                    </p:nvPicPr>
                    <p:blipFill>
                      <a:blip r:embed="rId1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68313" y="498475"/>
                        <a:ext cx="784225"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98CAF8"/>
            </a:gs>
            <a:gs pos="50000">
              <a:schemeClr val="tx2"/>
            </a:gs>
            <a:gs pos="100000">
              <a:srgbClr val="98CAF8"/>
            </a:gs>
          </a:gsLst>
          <a:lin ang="27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00088" y="2276475"/>
            <a:ext cx="7543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cs-CZ" altLang="cs-CZ"/>
              <a:t>Klepnutím upravíte styl předlohy nadpisu.</a:t>
            </a:r>
            <a:endParaRPr lang="cs-CZ" altLang="en-US"/>
          </a:p>
        </p:txBody>
      </p:sp>
      <p:sp>
        <p:nvSpPr>
          <p:cNvPr id="1027" name="Rectangle 3"/>
          <p:cNvSpPr>
            <a:spLocks noGrp="1" noChangeArrowheads="1"/>
          </p:cNvSpPr>
          <p:nvPr>
            <p:ph type="body" idx="1"/>
          </p:nvPr>
        </p:nvSpPr>
        <p:spPr bwMode="auto">
          <a:xfrm>
            <a:off x="700088" y="3643313"/>
            <a:ext cx="7543800" cy="2433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cs-CZ" altLang="cs-CZ"/>
              <a:t>Klepnutím upravíte styly předlohy textu.</a:t>
            </a:r>
            <a:endParaRPr lang="cs-CZ" altLang="en-US"/>
          </a:p>
          <a:p>
            <a:pPr lvl="1"/>
            <a:r>
              <a:rPr lang="cs-CZ" altLang="cs-CZ"/>
              <a:t>Druhá úroveň</a:t>
            </a:r>
            <a:endParaRPr lang="cs-CZ" altLang="en-US"/>
          </a:p>
          <a:p>
            <a:pPr lvl="2"/>
            <a:r>
              <a:rPr lang="cs-CZ" altLang="en-US"/>
              <a:t>Třetí úroveň </a:t>
            </a:r>
          </a:p>
          <a:p>
            <a:pPr lvl="3"/>
            <a:r>
              <a:rPr lang="cs-CZ" altLang="en-US"/>
              <a:t>Čtvrtá úroveň</a:t>
            </a:r>
          </a:p>
          <a:p>
            <a:pPr lvl="4"/>
            <a:r>
              <a:rPr lang="cs-CZ" altLang="en-US"/>
              <a:t>Pátá úroveň</a:t>
            </a:r>
          </a:p>
          <a:p>
            <a:pPr lvl="3"/>
            <a:endParaRPr lang="cs-CZ" altLang="en-US"/>
          </a:p>
        </p:txBody>
      </p:sp>
      <p:sp>
        <p:nvSpPr>
          <p:cNvPr id="772109" name="Rectangle 13">
            <a:extLst>
              <a:ext uri="{FF2B5EF4-FFF2-40B4-BE49-F238E27FC236}">
                <a16:creationId xmlns:a16="http://schemas.microsoft.com/office/drawing/2014/main" id="{B1588814-6817-45AC-B0E4-6A78537FD638}"/>
              </a:ext>
            </a:extLst>
          </p:cNvPr>
          <p:cNvSpPr>
            <a:spLocks noGrp="1" noChangeArrowheads="1"/>
          </p:cNvSpPr>
          <p:nvPr>
            <p:ph type="sldNum" sz="quarter" idx="4"/>
          </p:nvPr>
        </p:nvSpPr>
        <p:spPr bwMode="auto">
          <a:xfrm>
            <a:off x="6659563" y="6381750"/>
            <a:ext cx="2286000" cy="228600"/>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lgn="r" eaLnBrk="1" hangingPunct="1">
              <a:spcBef>
                <a:spcPct val="20000"/>
              </a:spcBef>
              <a:defRPr sz="1000" smtClean="0">
                <a:solidFill>
                  <a:srgbClr val="000000"/>
                </a:solidFill>
              </a:defRPr>
            </a:lvl1pPr>
          </a:lstStyle>
          <a:p>
            <a:pPr>
              <a:defRPr/>
            </a:pPr>
            <a:fld id="{AB6BBEA7-5F0E-4997-A9D5-F660DD3BFA43}" type="slidenum">
              <a:rPr lang="cs-CZ" altLang="en-US"/>
              <a:pPr>
                <a:defRPr/>
              </a:pPr>
              <a:t>‹#›</a:t>
            </a:fld>
            <a:endParaRPr lang="cs-CZ" altLang="en-US"/>
          </a:p>
        </p:txBody>
      </p:sp>
      <p:pic>
        <p:nvPicPr>
          <p:cNvPr id="1029" name="Obrázek 1"/>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50825" y="188913"/>
            <a:ext cx="276225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Obrázek 2"/>
          <p:cNvPicPr>
            <a:picLocks noChangeAspect="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6389688" y="188913"/>
            <a:ext cx="25034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788416"/>
      </p:ext>
    </p:extLst>
  </p:cSld>
  <p:clrMap bg1="dk2" tx1="lt1" bg2="dk1"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Lst>
  <p:hf hdr="0" ftr="0" dt="0"/>
  <p:txStyles>
    <p:titleStyle>
      <a:lvl1pPr algn="l" rtl="0" eaLnBrk="0" fontAlgn="base" hangingPunct="0">
        <a:lnSpc>
          <a:spcPct val="85000"/>
        </a:lnSpc>
        <a:spcBef>
          <a:spcPct val="0"/>
        </a:spcBef>
        <a:spcAft>
          <a:spcPct val="0"/>
        </a:spcAft>
        <a:defRPr sz="4200">
          <a:solidFill>
            <a:srgbClr val="000066"/>
          </a:solidFill>
          <a:latin typeface="+mj-lt"/>
          <a:ea typeface="+mj-ea"/>
          <a:cs typeface="+mj-cs"/>
        </a:defRPr>
      </a:lvl1pPr>
      <a:lvl2pPr algn="l" rtl="0" eaLnBrk="0" fontAlgn="base" hangingPunct="0">
        <a:lnSpc>
          <a:spcPct val="85000"/>
        </a:lnSpc>
        <a:spcBef>
          <a:spcPct val="0"/>
        </a:spcBef>
        <a:spcAft>
          <a:spcPct val="0"/>
        </a:spcAft>
        <a:defRPr sz="4200">
          <a:solidFill>
            <a:srgbClr val="000066"/>
          </a:solidFill>
          <a:latin typeface="Arial" charset="0"/>
        </a:defRPr>
      </a:lvl2pPr>
      <a:lvl3pPr algn="l" rtl="0" eaLnBrk="0" fontAlgn="base" hangingPunct="0">
        <a:lnSpc>
          <a:spcPct val="85000"/>
        </a:lnSpc>
        <a:spcBef>
          <a:spcPct val="0"/>
        </a:spcBef>
        <a:spcAft>
          <a:spcPct val="0"/>
        </a:spcAft>
        <a:defRPr sz="4200">
          <a:solidFill>
            <a:srgbClr val="000066"/>
          </a:solidFill>
          <a:latin typeface="Arial" charset="0"/>
        </a:defRPr>
      </a:lvl3pPr>
      <a:lvl4pPr algn="l" rtl="0" eaLnBrk="0" fontAlgn="base" hangingPunct="0">
        <a:lnSpc>
          <a:spcPct val="85000"/>
        </a:lnSpc>
        <a:spcBef>
          <a:spcPct val="0"/>
        </a:spcBef>
        <a:spcAft>
          <a:spcPct val="0"/>
        </a:spcAft>
        <a:defRPr sz="4200">
          <a:solidFill>
            <a:srgbClr val="000066"/>
          </a:solidFill>
          <a:latin typeface="Arial" charset="0"/>
        </a:defRPr>
      </a:lvl4pPr>
      <a:lvl5pPr algn="l" rtl="0" eaLnBrk="0" fontAlgn="base" hangingPunct="0">
        <a:lnSpc>
          <a:spcPct val="85000"/>
        </a:lnSpc>
        <a:spcBef>
          <a:spcPct val="0"/>
        </a:spcBef>
        <a:spcAft>
          <a:spcPct val="0"/>
        </a:spcAft>
        <a:defRPr sz="4200">
          <a:solidFill>
            <a:srgbClr val="000066"/>
          </a:solidFill>
          <a:latin typeface="Arial" charset="0"/>
        </a:defRPr>
      </a:lvl5pPr>
      <a:lvl6pPr marL="457200" algn="l" rtl="0" eaLnBrk="0" fontAlgn="base" hangingPunct="0">
        <a:lnSpc>
          <a:spcPct val="85000"/>
        </a:lnSpc>
        <a:spcBef>
          <a:spcPct val="0"/>
        </a:spcBef>
        <a:spcAft>
          <a:spcPct val="0"/>
        </a:spcAft>
        <a:defRPr sz="4200">
          <a:solidFill>
            <a:srgbClr val="000066"/>
          </a:solidFill>
          <a:latin typeface="Arial" charset="0"/>
        </a:defRPr>
      </a:lvl6pPr>
      <a:lvl7pPr marL="914400" algn="l" rtl="0" eaLnBrk="0" fontAlgn="base" hangingPunct="0">
        <a:lnSpc>
          <a:spcPct val="85000"/>
        </a:lnSpc>
        <a:spcBef>
          <a:spcPct val="0"/>
        </a:spcBef>
        <a:spcAft>
          <a:spcPct val="0"/>
        </a:spcAft>
        <a:defRPr sz="4200">
          <a:solidFill>
            <a:srgbClr val="000066"/>
          </a:solidFill>
          <a:latin typeface="Arial" charset="0"/>
        </a:defRPr>
      </a:lvl7pPr>
      <a:lvl8pPr marL="1371600" algn="l" rtl="0" eaLnBrk="0" fontAlgn="base" hangingPunct="0">
        <a:lnSpc>
          <a:spcPct val="85000"/>
        </a:lnSpc>
        <a:spcBef>
          <a:spcPct val="0"/>
        </a:spcBef>
        <a:spcAft>
          <a:spcPct val="0"/>
        </a:spcAft>
        <a:defRPr sz="4200">
          <a:solidFill>
            <a:srgbClr val="000066"/>
          </a:solidFill>
          <a:latin typeface="Arial" charset="0"/>
        </a:defRPr>
      </a:lvl8pPr>
      <a:lvl9pPr marL="1828800" algn="l" rtl="0" eaLnBrk="0" fontAlgn="base" hangingPunct="0">
        <a:lnSpc>
          <a:spcPct val="85000"/>
        </a:lnSpc>
        <a:spcBef>
          <a:spcPct val="0"/>
        </a:spcBef>
        <a:spcAft>
          <a:spcPct val="0"/>
        </a:spcAft>
        <a:defRPr sz="4200">
          <a:solidFill>
            <a:srgbClr val="000066"/>
          </a:solidFill>
          <a:latin typeface="Arial" charset="0"/>
        </a:defRPr>
      </a:lvl9pPr>
    </p:titleStyle>
    <p:bodyStyle>
      <a:lvl1pPr marL="342900" indent="-342900" algn="l" rtl="0" eaLnBrk="0" fontAlgn="base" hangingPunct="0">
        <a:spcBef>
          <a:spcPct val="60000"/>
        </a:spcBef>
        <a:spcAft>
          <a:spcPct val="0"/>
        </a:spcAft>
        <a:buClr>
          <a:schemeClr val="tx1"/>
        </a:buClr>
        <a:buChar char="•"/>
        <a:defRPr sz="3000">
          <a:solidFill>
            <a:srgbClr val="000066"/>
          </a:solidFill>
          <a:latin typeface="+mn-lt"/>
          <a:ea typeface="+mn-ea"/>
          <a:cs typeface="+mn-cs"/>
        </a:defRPr>
      </a:lvl1pPr>
      <a:lvl2pPr marL="742950" indent="-285750" algn="l" rtl="0" eaLnBrk="0" fontAlgn="base" hangingPunct="0">
        <a:spcBef>
          <a:spcPct val="40000"/>
        </a:spcBef>
        <a:spcAft>
          <a:spcPct val="0"/>
        </a:spcAft>
        <a:buClr>
          <a:schemeClr val="tx1"/>
        </a:buClr>
        <a:buChar char="–"/>
        <a:defRPr sz="2600">
          <a:solidFill>
            <a:srgbClr val="000066"/>
          </a:solidFill>
          <a:latin typeface="+mn-lt"/>
        </a:defRPr>
      </a:lvl2pPr>
      <a:lvl3pPr marL="1143000" indent="-228600" algn="l" rtl="0" eaLnBrk="0" fontAlgn="base" hangingPunct="0">
        <a:lnSpc>
          <a:spcPct val="95000"/>
        </a:lnSpc>
        <a:spcBef>
          <a:spcPct val="35000"/>
        </a:spcBef>
        <a:spcAft>
          <a:spcPct val="0"/>
        </a:spcAft>
        <a:buClr>
          <a:schemeClr val="tx1"/>
        </a:buClr>
        <a:buChar char="•"/>
        <a:defRPr sz="2400">
          <a:solidFill>
            <a:srgbClr val="000066"/>
          </a:solidFill>
          <a:latin typeface="+mn-lt"/>
        </a:defRPr>
      </a:lvl3pPr>
      <a:lvl4pPr marL="1600200" indent="-228600" algn="l" rtl="0" eaLnBrk="0" fontAlgn="base" hangingPunct="0">
        <a:lnSpc>
          <a:spcPct val="75000"/>
        </a:lnSpc>
        <a:spcBef>
          <a:spcPct val="30000"/>
        </a:spcBef>
        <a:spcAft>
          <a:spcPct val="0"/>
        </a:spcAft>
        <a:buClr>
          <a:schemeClr val="tx1"/>
        </a:buClr>
        <a:buChar char="–"/>
        <a:defRPr sz="2000">
          <a:solidFill>
            <a:srgbClr val="000066"/>
          </a:solidFill>
          <a:latin typeface="+mn-lt"/>
        </a:defRPr>
      </a:lvl4pPr>
      <a:lvl5pPr marL="2057400" indent="-228600" algn="l" rtl="0" eaLnBrk="0" fontAlgn="base" hangingPunct="0">
        <a:lnSpc>
          <a:spcPct val="75000"/>
        </a:lnSpc>
        <a:spcBef>
          <a:spcPct val="30000"/>
        </a:spcBef>
        <a:spcAft>
          <a:spcPct val="0"/>
        </a:spcAft>
        <a:buClr>
          <a:schemeClr val="tx1"/>
        </a:buClr>
        <a:buChar char="»"/>
        <a:defRPr>
          <a:solidFill>
            <a:srgbClr val="000066"/>
          </a:solidFill>
          <a:latin typeface="+mn-lt"/>
        </a:defRPr>
      </a:lvl5pPr>
      <a:lvl6pPr marL="2514600" indent="-228600" algn="l" rtl="0" eaLnBrk="0" fontAlgn="base" hangingPunct="0">
        <a:lnSpc>
          <a:spcPct val="75000"/>
        </a:lnSpc>
        <a:spcBef>
          <a:spcPct val="30000"/>
        </a:spcBef>
        <a:spcAft>
          <a:spcPct val="0"/>
        </a:spcAft>
        <a:buClr>
          <a:schemeClr val="tx1"/>
        </a:buClr>
        <a:buChar char="»"/>
        <a:defRPr>
          <a:solidFill>
            <a:srgbClr val="000066"/>
          </a:solidFill>
          <a:latin typeface="+mn-lt"/>
        </a:defRPr>
      </a:lvl6pPr>
      <a:lvl7pPr marL="2971800" indent="-228600" algn="l" rtl="0" eaLnBrk="0" fontAlgn="base" hangingPunct="0">
        <a:lnSpc>
          <a:spcPct val="75000"/>
        </a:lnSpc>
        <a:spcBef>
          <a:spcPct val="30000"/>
        </a:spcBef>
        <a:spcAft>
          <a:spcPct val="0"/>
        </a:spcAft>
        <a:buClr>
          <a:schemeClr val="tx1"/>
        </a:buClr>
        <a:buChar char="»"/>
        <a:defRPr>
          <a:solidFill>
            <a:srgbClr val="000066"/>
          </a:solidFill>
          <a:latin typeface="+mn-lt"/>
        </a:defRPr>
      </a:lvl7pPr>
      <a:lvl8pPr marL="3429000" indent="-228600" algn="l" rtl="0" eaLnBrk="0" fontAlgn="base" hangingPunct="0">
        <a:lnSpc>
          <a:spcPct val="75000"/>
        </a:lnSpc>
        <a:spcBef>
          <a:spcPct val="30000"/>
        </a:spcBef>
        <a:spcAft>
          <a:spcPct val="0"/>
        </a:spcAft>
        <a:buClr>
          <a:schemeClr val="tx1"/>
        </a:buClr>
        <a:buChar char="»"/>
        <a:defRPr>
          <a:solidFill>
            <a:srgbClr val="000066"/>
          </a:solidFill>
          <a:latin typeface="+mn-lt"/>
        </a:defRPr>
      </a:lvl8pPr>
      <a:lvl9pPr marL="3886200" indent="-228600" algn="l" rtl="0" eaLnBrk="0" fontAlgn="base" hangingPunct="0">
        <a:lnSpc>
          <a:spcPct val="75000"/>
        </a:lnSpc>
        <a:spcBef>
          <a:spcPct val="30000"/>
        </a:spcBef>
        <a:spcAft>
          <a:spcPct val="0"/>
        </a:spcAft>
        <a:buClr>
          <a:schemeClr val="tx1"/>
        </a:buClr>
        <a:buChar char="»"/>
        <a:defRPr>
          <a:solidFill>
            <a:srgbClr val="000066"/>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eur-lex.europa.eu/eli/dir/2008/98/2018-07-05"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tp-plasty.cz/"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hyperlink" Target="mailto:Jiri.Reiss@schp.cz"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tp-plasty.cz/"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cefic.org/library-item/cefic-position-paper-on-chemical-recycling" TargetMode="Externa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efic.org/a-solution-provider-for-sustainability/chemical-recycling-making-plastics-circular/"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5.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hyperlink" Target="https://cefic.org/library-item/cefic-position-paper-on-chemical-recyclin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Zástupný symbol pro číslo snímku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C13FAC50-9DC5-4E79-897A-60976054BCE7}" type="slidenum">
              <a:rPr lang="cs-CZ" altLang="cs-CZ" b="0"/>
              <a:pPr eaLnBrk="1" hangingPunct="1"/>
              <a:t>1</a:t>
            </a:fld>
            <a:endParaRPr lang="cs-CZ" altLang="cs-CZ" b="0"/>
          </a:p>
        </p:txBody>
      </p:sp>
      <p:sp>
        <p:nvSpPr>
          <p:cNvPr id="2051" name="Text Box 11"/>
          <p:cNvSpPr txBox="1">
            <a:spLocks noChangeArrowheads="1"/>
          </p:cNvSpPr>
          <p:nvPr/>
        </p:nvSpPr>
        <p:spPr bwMode="auto">
          <a:xfrm>
            <a:off x="539552" y="1608874"/>
            <a:ext cx="8147248" cy="3677930"/>
          </a:xfrm>
          <a:prstGeom prst="rect">
            <a:avLst/>
          </a:prstGeom>
          <a:noFill/>
          <a:ln w="9525">
            <a:noFill/>
            <a:miter lim="800000"/>
            <a:headEnd/>
            <a:tailEnd/>
          </a:ln>
        </p:spPr>
        <p:txBody>
          <a:bodyPr wrap="square">
            <a:spAutoFit/>
          </a:bodyPr>
          <a:lstStyle/>
          <a:p>
            <a:pPr algn="ctr">
              <a:spcBef>
                <a:spcPct val="50000"/>
              </a:spcBef>
              <a:defRPr/>
            </a:pPr>
            <a:endParaRPr lang="cs-CZ" sz="2800" dirty="0">
              <a:solidFill>
                <a:srgbClr val="FF3300"/>
              </a:solidFill>
              <a:effectLst>
                <a:outerShdw blurRad="38100" dist="38100" dir="2700000" algn="tl">
                  <a:srgbClr val="000000"/>
                </a:outerShdw>
              </a:effectLst>
              <a:latin typeface="Tahoma" pitchFamily="34" charset="0"/>
            </a:endParaRPr>
          </a:p>
          <a:p>
            <a:pPr algn="ctr">
              <a:spcBef>
                <a:spcPct val="50000"/>
              </a:spcBef>
              <a:defRPr/>
            </a:pPr>
            <a:r>
              <a:rPr lang="cs-CZ" sz="3000" dirty="0">
                <a:solidFill>
                  <a:srgbClr val="FF3300"/>
                </a:solidFill>
                <a:effectLst>
                  <a:outerShdw blurRad="38100" dist="38100" dir="2700000" algn="tl">
                    <a:srgbClr val="000000"/>
                  </a:outerShdw>
                </a:effectLst>
                <a:latin typeface="Tahoma" pitchFamily="34" charset="0"/>
              </a:rPr>
              <a:t>Green </a:t>
            </a:r>
            <a:r>
              <a:rPr lang="cs-CZ" sz="3000" dirty="0" err="1">
                <a:solidFill>
                  <a:srgbClr val="FF3300"/>
                </a:solidFill>
                <a:effectLst>
                  <a:outerShdw blurRad="38100" dist="38100" dir="2700000" algn="tl">
                    <a:srgbClr val="000000"/>
                  </a:outerShdw>
                </a:effectLst>
                <a:latin typeface="Tahoma" pitchFamily="34" charset="0"/>
              </a:rPr>
              <a:t>Deal</a:t>
            </a:r>
            <a:r>
              <a:rPr lang="cs-CZ" sz="3000" dirty="0">
                <a:solidFill>
                  <a:srgbClr val="FF3300"/>
                </a:solidFill>
                <a:effectLst>
                  <a:outerShdw blurRad="38100" dist="38100" dir="2700000" algn="tl">
                    <a:srgbClr val="000000"/>
                  </a:outerShdw>
                </a:effectLst>
                <a:latin typeface="Tahoma" pitchFamily="34" charset="0"/>
              </a:rPr>
              <a:t> a chemická recyklace plastů</a:t>
            </a:r>
          </a:p>
          <a:p>
            <a:pPr algn="ctr">
              <a:spcBef>
                <a:spcPct val="50000"/>
              </a:spcBef>
              <a:defRPr/>
            </a:pPr>
            <a:r>
              <a:rPr lang="cs-CZ" sz="2800" dirty="0">
                <a:solidFill>
                  <a:srgbClr val="FF3300"/>
                </a:solidFill>
                <a:effectLst>
                  <a:outerShdw blurRad="38100" dist="38100" dir="2700000" algn="tl">
                    <a:srgbClr val="000000"/>
                  </a:outerShdw>
                </a:effectLst>
                <a:latin typeface="Tahoma" pitchFamily="34" charset="0"/>
              </a:rPr>
              <a:t> </a:t>
            </a:r>
            <a:r>
              <a:rPr lang="cs-CZ" sz="2800" b="0" dirty="0">
                <a:effectLst>
                  <a:outerShdw blurRad="38100" dist="38100" dir="2700000" algn="tl">
                    <a:srgbClr val="000000"/>
                  </a:outerShdw>
                </a:effectLst>
                <a:latin typeface="Tahoma" pitchFamily="34" charset="0"/>
              </a:rPr>
              <a:t>jako příspěvek k naplnění principů cirkulární ekonomiky</a:t>
            </a:r>
          </a:p>
          <a:p>
            <a:pPr algn="ctr">
              <a:spcBef>
                <a:spcPct val="50000"/>
              </a:spcBef>
              <a:defRPr/>
            </a:pPr>
            <a:endParaRPr lang="cs-CZ" sz="2000" b="0" dirty="0">
              <a:effectLst>
                <a:outerShdw blurRad="38100" dist="38100" dir="2700000" algn="tl">
                  <a:srgbClr val="000000"/>
                </a:outerShdw>
              </a:effectLst>
              <a:latin typeface="Tahoma" pitchFamily="34" charset="0"/>
            </a:endParaRPr>
          </a:p>
          <a:p>
            <a:pPr>
              <a:spcBef>
                <a:spcPct val="50000"/>
              </a:spcBef>
              <a:defRPr/>
            </a:pPr>
            <a:endParaRPr lang="cs-CZ" sz="2000" dirty="0">
              <a:effectLst>
                <a:outerShdw blurRad="38100" dist="38100" dir="2700000" algn="tl">
                  <a:srgbClr val="FFFFFF"/>
                </a:outerShdw>
              </a:effectLst>
              <a:latin typeface="Tahoma" pitchFamily="34" charset="0"/>
            </a:endParaRPr>
          </a:p>
          <a:p>
            <a:pPr>
              <a:spcBef>
                <a:spcPct val="50000"/>
              </a:spcBef>
              <a:defRPr/>
            </a:pPr>
            <a:r>
              <a:rPr lang="cs-CZ" sz="2000" dirty="0">
                <a:effectLst>
                  <a:outerShdw blurRad="38100" dist="38100" dir="2700000" algn="tl">
                    <a:srgbClr val="FFFFFF"/>
                  </a:outerShdw>
                </a:effectLst>
                <a:latin typeface="Tahoma" pitchFamily="34" charset="0"/>
              </a:rPr>
              <a:t>Jiří Reiss, 8. 12. 2020, Česká technologická platforma PLASTY</a:t>
            </a:r>
          </a:p>
        </p:txBody>
      </p:sp>
      <p:sp>
        <p:nvSpPr>
          <p:cNvPr id="2052" name="Rectangle 15"/>
          <p:cNvSpPr>
            <a:spLocks noChangeArrowheads="1"/>
          </p:cNvSpPr>
          <p:nvPr/>
        </p:nvSpPr>
        <p:spPr bwMode="auto">
          <a:xfrm>
            <a:off x="8585200" y="5735638"/>
            <a:ext cx="184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buClr>
                <a:srgbClr val="FF3300"/>
              </a:buClr>
              <a:buSzPct val="120000"/>
            </a:pPr>
            <a:endParaRPr lang="cs-CZ" altLang="cs-CZ" sz="2000">
              <a:solidFill>
                <a:srgbClr val="0000FF"/>
              </a:solidFill>
              <a:latin typeface="Tahoma" panose="020B0604030504040204" pitchFamily="34" charset="0"/>
            </a:endParaRPr>
          </a:p>
        </p:txBody>
      </p:sp>
      <p:pic>
        <p:nvPicPr>
          <p:cNvPr id="2053" name="Obrázek 4" descr="ctpp_logo_kratke_barva.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357490" y="214313"/>
            <a:ext cx="1510285" cy="1126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922114"/>
          </a:xfrm>
        </p:spPr>
        <p:txBody>
          <a:bodyPr/>
          <a:lstStyle/>
          <a:p>
            <a:endParaRPr lang="cs-CZ" sz="2800" b="1" kern="1200" dirty="0">
              <a:solidFill>
                <a:srgbClr val="FF3300"/>
              </a:solidFill>
              <a:effectLst>
                <a:outerShdw blurRad="38100" dist="38100" dir="2700000" algn="tl">
                  <a:srgbClr val="000000"/>
                </a:outerShdw>
              </a:effectLst>
              <a:latin typeface="Tahoma" pitchFamily="34" charset="0"/>
              <a:ea typeface="+mn-ea"/>
              <a:cs typeface="+mn-cs"/>
            </a:endParaRPr>
          </a:p>
        </p:txBody>
      </p:sp>
      <p:sp>
        <p:nvSpPr>
          <p:cNvPr id="3" name="Zástupný symbol pro obsah 2"/>
          <p:cNvSpPr>
            <a:spLocks noGrp="1"/>
          </p:cNvSpPr>
          <p:nvPr>
            <p:ph idx="1"/>
          </p:nvPr>
        </p:nvSpPr>
        <p:spPr>
          <a:xfrm>
            <a:off x="251520" y="1257078"/>
            <a:ext cx="8712969" cy="4869086"/>
          </a:xfrm>
        </p:spPr>
        <p:txBody>
          <a:bodyPr/>
          <a:lstStyle/>
          <a:p>
            <a:pPr marL="0" indent="0">
              <a:buNone/>
            </a:pPr>
            <a:endParaRPr lang="cs-CZ" sz="1800" dirty="0"/>
          </a:p>
          <a:p>
            <a:pPr marL="0" indent="0">
              <a:buNone/>
            </a:pPr>
            <a:r>
              <a:rPr lang="cs-CZ" sz="1800" dirty="0"/>
              <a:t>Směrnice 2008/98/ES z 19. listopadu 2008 o odpadech a o zrušení některých směrnic (</a:t>
            </a:r>
            <a:r>
              <a:rPr lang="cs-CZ" sz="1800" dirty="0">
                <a:hlinkClick r:id="rId2"/>
              </a:rPr>
              <a:t>https://eur-lex.europa.eu/</a:t>
            </a:r>
            <a:r>
              <a:rPr lang="cs-CZ" sz="1800" dirty="0" err="1">
                <a:hlinkClick r:id="rId2"/>
              </a:rPr>
              <a:t>eli</a:t>
            </a:r>
            <a:r>
              <a:rPr lang="cs-CZ" sz="1800" dirty="0">
                <a:hlinkClick r:id="rId2"/>
              </a:rPr>
              <a:t>/</a:t>
            </a:r>
            <a:r>
              <a:rPr lang="cs-CZ" sz="1800" dirty="0" err="1">
                <a:hlinkClick r:id="rId2"/>
              </a:rPr>
              <a:t>dir</a:t>
            </a:r>
            <a:r>
              <a:rPr lang="cs-CZ" sz="1800" dirty="0">
                <a:hlinkClick r:id="rId2"/>
              </a:rPr>
              <a:t>/2008/98/2018-07-05</a:t>
            </a:r>
            <a:r>
              <a:rPr lang="cs-CZ" sz="1800" dirty="0"/>
              <a:t>), čl. 3 (17):</a:t>
            </a:r>
          </a:p>
          <a:p>
            <a:pPr marL="0" indent="0">
              <a:buNone/>
            </a:pPr>
            <a:r>
              <a:rPr lang="cs-CZ" sz="1800" dirty="0"/>
              <a:t>„Recyklací se rozumí </a:t>
            </a:r>
            <a:r>
              <a:rPr lang="cs-CZ" sz="1800" b="1" dirty="0">
                <a:solidFill>
                  <a:srgbClr val="FF0000"/>
                </a:solidFill>
              </a:rPr>
              <a:t>jakýkoli způsob </a:t>
            </a:r>
            <a:r>
              <a:rPr lang="cs-CZ" sz="1800" dirty="0"/>
              <a:t>využití, jímž je odpad znovu zpracován na </a:t>
            </a:r>
            <a:r>
              <a:rPr lang="cs-CZ" sz="1800" b="1" dirty="0"/>
              <a:t>výrobky, materiály nebo látky, ať pro původní nebo pro jiné účely</a:t>
            </a:r>
            <a:r>
              <a:rPr lang="cs-CZ" sz="1800" dirty="0"/>
              <a:t>. Zahrnuje přepracování organických materiálů, ale </a:t>
            </a:r>
            <a:r>
              <a:rPr lang="cs-CZ" sz="1800" b="1" dirty="0"/>
              <a:t>nezahrnuje energetické využití</a:t>
            </a:r>
            <a:r>
              <a:rPr lang="cs-CZ" sz="1800" dirty="0"/>
              <a:t> a přepracování na materiály, které mají být použity jako </a:t>
            </a:r>
            <a:r>
              <a:rPr lang="cs-CZ" sz="1800" b="1" dirty="0"/>
              <a:t>palivo</a:t>
            </a:r>
            <a:r>
              <a:rPr lang="cs-CZ" sz="1800" dirty="0"/>
              <a:t> nebo jako </a:t>
            </a:r>
            <a:r>
              <a:rPr lang="cs-CZ" sz="1800" b="1" dirty="0"/>
              <a:t>zásypový materiál</a:t>
            </a:r>
            <a:r>
              <a:rPr lang="cs-CZ" sz="1800" dirty="0"/>
              <a:t>.“</a:t>
            </a:r>
          </a:p>
          <a:p>
            <a:pPr marL="0" indent="0">
              <a:buNone/>
            </a:pPr>
            <a:endParaRPr lang="cs-CZ" sz="1800" dirty="0"/>
          </a:p>
          <a:p>
            <a:pPr marL="0" indent="0">
              <a:buNone/>
            </a:pPr>
            <a:r>
              <a:rPr lang="cs-CZ" sz="2400" dirty="0"/>
              <a:t>Cílem SCHP ČR a ČTPP, ve spolupráci s </a:t>
            </a:r>
            <a:r>
              <a:rPr lang="cs-CZ" sz="2400" dirty="0" err="1"/>
              <a:t>Cefic</a:t>
            </a:r>
            <a:r>
              <a:rPr lang="cs-CZ" sz="2400" dirty="0"/>
              <a:t>, </a:t>
            </a:r>
            <a:r>
              <a:rPr lang="cs-CZ" sz="2400" dirty="0" err="1"/>
              <a:t>PlasticsEurope</a:t>
            </a:r>
            <a:r>
              <a:rPr lang="cs-CZ" sz="2400" dirty="0"/>
              <a:t> a dalšími subjekty, je zajistit pro chemickou recyklaci </a:t>
            </a:r>
            <a:r>
              <a:rPr lang="cs-CZ" sz="2400" b="1" dirty="0"/>
              <a:t>rovnoprávné podmínky </a:t>
            </a:r>
            <a:r>
              <a:rPr lang="cs-CZ" sz="2400" dirty="0"/>
              <a:t>zejména ve vztahu k </a:t>
            </a:r>
            <a:r>
              <a:rPr lang="cs-CZ" sz="2400" b="1" dirty="0"/>
              <a:t>legislativě</a:t>
            </a:r>
            <a:r>
              <a:rPr lang="cs-CZ" sz="2400" dirty="0"/>
              <a:t> a podmínkám </a:t>
            </a:r>
            <a:r>
              <a:rPr lang="cs-CZ" sz="2400" b="1" dirty="0"/>
              <a:t>podpory</a:t>
            </a:r>
            <a:r>
              <a:rPr lang="cs-CZ" sz="2400" dirty="0"/>
              <a:t>.</a:t>
            </a:r>
          </a:p>
        </p:txBody>
      </p:sp>
      <p:sp>
        <p:nvSpPr>
          <p:cNvPr id="4" name="Zástupný symbol pro číslo snímku 3"/>
          <p:cNvSpPr>
            <a:spLocks noGrp="1"/>
          </p:cNvSpPr>
          <p:nvPr>
            <p:ph type="sldNum" sz="quarter" idx="12"/>
          </p:nvPr>
        </p:nvSpPr>
        <p:spPr/>
        <p:txBody>
          <a:bodyPr/>
          <a:lstStyle/>
          <a:p>
            <a:fld id="{82727B5F-CD8E-4BEC-B6BA-54E42988C5E4}" type="slidenum">
              <a:rPr lang="cs-CZ" altLang="cs-CZ" smtClean="0"/>
              <a:pPr/>
              <a:t>10</a:t>
            </a:fld>
            <a:endParaRPr lang="cs-CZ" altLang="cs-CZ"/>
          </a:p>
        </p:txBody>
      </p:sp>
    </p:spTree>
    <p:extLst>
      <p:ext uri="{BB962C8B-B14F-4D97-AF65-F5344CB8AC3E}">
        <p14:creationId xmlns:p14="http://schemas.microsoft.com/office/powerpoint/2010/main" val="1136275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922114"/>
          </a:xfrm>
        </p:spPr>
        <p:txBody>
          <a:bodyPr/>
          <a:lstStyle/>
          <a:p>
            <a:endParaRPr lang="cs-CZ" sz="2800" b="1" kern="1200" dirty="0">
              <a:solidFill>
                <a:srgbClr val="FF3300"/>
              </a:solidFill>
              <a:effectLst>
                <a:outerShdw blurRad="38100" dist="38100" dir="2700000" algn="tl">
                  <a:srgbClr val="000000"/>
                </a:outerShdw>
              </a:effectLst>
              <a:latin typeface="Tahoma" pitchFamily="34" charset="0"/>
              <a:ea typeface="+mn-ea"/>
              <a:cs typeface="+mn-cs"/>
            </a:endParaRPr>
          </a:p>
        </p:txBody>
      </p:sp>
      <p:sp>
        <p:nvSpPr>
          <p:cNvPr id="3" name="Zástupný symbol pro obsah 2"/>
          <p:cNvSpPr>
            <a:spLocks noGrp="1"/>
          </p:cNvSpPr>
          <p:nvPr>
            <p:ph idx="1"/>
          </p:nvPr>
        </p:nvSpPr>
        <p:spPr>
          <a:xfrm>
            <a:off x="251520" y="836712"/>
            <a:ext cx="8712969" cy="5552529"/>
          </a:xfrm>
        </p:spPr>
        <p:txBody>
          <a:bodyPr/>
          <a:lstStyle/>
          <a:p>
            <a:pPr marL="0" indent="0">
              <a:spcAft>
                <a:spcPts val="300"/>
              </a:spcAft>
              <a:buNone/>
            </a:pPr>
            <a:r>
              <a:rPr lang="cs-CZ" sz="2200" b="1" dirty="0">
                <a:effectLst/>
                <a:ea typeface="Calibri" panose="020F0502020204030204" pitchFamily="34" charset="0"/>
                <a:cs typeface="Times New Roman" panose="02020603050405020304" pitchFamily="18" charset="0"/>
              </a:rPr>
              <a:t>K rozšíření a plnému zavedení chemické recyklace je nutné:</a:t>
            </a:r>
            <a:endParaRPr lang="cs-CZ" sz="2200" dirty="0">
              <a:effectLst/>
              <a:ea typeface="Calibri" panose="020F0502020204030204" pitchFamily="34" charset="0"/>
              <a:cs typeface="Times New Roman" panose="02020603050405020304" pitchFamily="18" charset="0"/>
            </a:endParaRPr>
          </a:p>
          <a:p>
            <a:pPr lvl="0">
              <a:buFont typeface="Wingdings" panose="05000000000000000000" pitchFamily="2" charset="2"/>
              <a:buChar char="Ø"/>
            </a:pPr>
            <a:r>
              <a:rPr lang="cs-CZ" sz="1800" b="1" dirty="0">
                <a:effectLst/>
                <a:ea typeface="Calibri" panose="020F0502020204030204" pitchFamily="34" charset="0"/>
                <a:cs typeface="Times New Roman" panose="02020603050405020304" pitchFamily="18" charset="0"/>
              </a:rPr>
              <a:t>Zintenzivnit spolupráci a partnerství na podporu inovací a investic</a:t>
            </a:r>
            <a:endParaRPr lang="cs-CZ" sz="1800" dirty="0"/>
          </a:p>
          <a:p>
            <a:pPr marL="742950" lvl="1" indent="-285750">
              <a:buFont typeface="Courier New" panose="02070309020205020404" pitchFamily="49" charset="0"/>
              <a:buChar char="o"/>
            </a:pPr>
            <a:r>
              <a:rPr lang="cs-CZ" sz="1800" dirty="0">
                <a:effectLst/>
                <a:ea typeface="Calibri" panose="020F0502020204030204" pitchFamily="34" charset="0"/>
                <a:cs typeface="Times New Roman" panose="02020603050405020304" pitchFamily="18" charset="0"/>
              </a:rPr>
              <a:t>Podpora pro výzkum, vývoj a inovace.</a:t>
            </a:r>
          </a:p>
          <a:p>
            <a:pPr marL="742950" lvl="1" indent="-285750">
              <a:buFont typeface="Courier New" panose="02070309020205020404" pitchFamily="49" charset="0"/>
              <a:buChar char="o"/>
            </a:pPr>
            <a:r>
              <a:rPr lang="cs-CZ" sz="1800" dirty="0">
                <a:effectLst/>
                <a:ea typeface="Calibri" panose="020F0502020204030204" pitchFamily="34" charset="0"/>
                <a:cs typeface="Times New Roman" panose="02020603050405020304" pitchFamily="18" charset="0"/>
              </a:rPr>
              <a:t>Vytvoření partnerství a závazků v hodnotovém řetězci  pro rozšiřování chemické recyklace na demonstrační a komerční měřítko.</a:t>
            </a:r>
          </a:p>
          <a:p>
            <a:pPr>
              <a:buFont typeface="Wingdings" panose="05000000000000000000" pitchFamily="2" charset="2"/>
              <a:buChar char="Ø"/>
            </a:pPr>
            <a:r>
              <a:rPr lang="cs-CZ" sz="1800" b="1" dirty="0">
                <a:effectLst/>
                <a:ea typeface="Calibri" panose="020F0502020204030204" pitchFamily="34" charset="0"/>
                <a:cs typeface="Times New Roman" panose="02020603050405020304" pitchFamily="18" charset="0"/>
              </a:rPr>
              <a:t>Vyvinout jednotné standardy pro hmotové bilance.</a:t>
            </a:r>
            <a:endParaRPr lang="cs-CZ" sz="1800" dirty="0"/>
          </a:p>
          <a:p>
            <a:pPr>
              <a:buFont typeface="Wingdings" panose="05000000000000000000" pitchFamily="2" charset="2"/>
              <a:buChar char="Ø"/>
            </a:pPr>
            <a:r>
              <a:rPr lang="cs-CZ" sz="1800" b="1" dirty="0">
                <a:effectLst/>
                <a:ea typeface="Calibri" panose="020F0502020204030204" pitchFamily="34" charset="0"/>
                <a:cs typeface="Times New Roman" panose="02020603050405020304" pitchFamily="18" charset="0"/>
              </a:rPr>
              <a:t>Dále rozvíjet standardy kvality pro tříděný / </a:t>
            </a:r>
            <a:r>
              <a:rPr lang="cs-CZ" sz="1800" b="1" dirty="0" err="1">
                <a:effectLst/>
                <a:ea typeface="Calibri" panose="020F0502020204030204" pitchFamily="34" charset="0"/>
                <a:cs typeface="Times New Roman" panose="02020603050405020304" pitchFamily="18" charset="0"/>
              </a:rPr>
              <a:t>předupravený</a:t>
            </a:r>
            <a:r>
              <a:rPr lang="cs-CZ" sz="1800" b="1" dirty="0">
                <a:effectLst/>
                <a:ea typeface="Calibri" panose="020F0502020204030204" pitchFamily="34" charset="0"/>
                <a:cs typeface="Times New Roman" panose="02020603050405020304" pitchFamily="18" charset="0"/>
              </a:rPr>
              <a:t> plastový odpad</a:t>
            </a:r>
          </a:p>
          <a:p>
            <a:pPr>
              <a:buFont typeface="Wingdings" panose="05000000000000000000" pitchFamily="2" charset="2"/>
              <a:buChar char="Ø"/>
            </a:pPr>
            <a:r>
              <a:rPr lang="cs-CZ" sz="1800" b="1" dirty="0">
                <a:ea typeface="Calibri" panose="020F0502020204030204" pitchFamily="34" charset="0"/>
                <a:cs typeface="Times New Roman" panose="02020603050405020304" pitchFamily="18" charset="0"/>
              </a:rPr>
              <a:t>Hodnocení životního cyklu (LCA</a:t>
            </a:r>
            <a:r>
              <a:rPr lang="cs-CZ" sz="1800" dirty="0"/>
              <a:t>).</a:t>
            </a:r>
          </a:p>
          <a:p>
            <a:pPr>
              <a:buFont typeface="Wingdings" panose="05000000000000000000" pitchFamily="2" charset="2"/>
              <a:buChar char="Ø"/>
            </a:pPr>
            <a:r>
              <a:rPr lang="cs-CZ" sz="1800" b="1" dirty="0">
                <a:ea typeface="Calibri" panose="020F0502020204030204" pitchFamily="34" charset="0"/>
                <a:cs typeface="Times New Roman" panose="02020603050405020304" pitchFamily="18" charset="0"/>
              </a:rPr>
              <a:t>Evropský politický rámec</a:t>
            </a:r>
          </a:p>
          <a:p>
            <a:pPr marL="742950" lvl="1" indent="-285750">
              <a:buFont typeface="Courier New" panose="02070309020205020404" pitchFamily="49" charset="0"/>
              <a:buChar char="o"/>
            </a:pPr>
            <a:r>
              <a:rPr lang="cs-CZ" sz="1800" dirty="0">
                <a:effectLst/>
                <a:ea typeface="Calibri" panose="020F0502020204030204" pitchFamily="34" charset="0"/>
                <a:cs typeface="Times New Roman" panose="02020603050405020304" pitchFamily="18" charset="0"/>
              </a:rPr>
              <a:t>Zajistit rovné podmínky s ostatními způsoby recyklace.</a:t>
            </a:r>
          </a:p>
          <a:p>
            <a:pPr marL="742950" lvl="1" indent="-285750">
              <a:buFont typeface="Courier New" panose="02070309020205020404" pitchFamily="49" charset="0"/>
              <a:buChar char="o"/>
            </a:pPr>
            <a:r>
              <a:rPr lang="cs-CZ" sz="1800" dirty="0">
                <a:effectLst/>
                <a:ea typeface="Calibri" panose="020F0502020204030204" pitchFamily="34" charset="0"/>
                <a:cs typeface="Times New Roman" panose="02020603050405020304" pitchFamily="18" charset="0"/>
              </a:rPr>
              <a:t>Pravidla pro stanovení míry recyklace a recyklovaného obsahu.</a:t>
            </a:r>
          </a:p>
          <a:p>
            <a:pPr marL="742950" lvl="1" indent="-285750">
              <a:buFont typeface="Courier New" panose="02070309020205020404" pitchFamily="49" charset="0"/>
              <a:buChar char="o"/>
            </a:pPr>
            <a:r>
              <a:rPr lang="cs-CZ" sz="1800" dirty="0">
                <a:effectLst/>
                <a:ea typeface="Calibri" panose="020F0502020204030204" pitchFamily="34" charset="0"/>
                <a:cs typeface="Times New Roman" panose="02020603050405020304" pitchFamily="18" charset="0"/>
              </a:rPr>
              <a:t>Spolufinancování veřejného sektoru za účelem urychlení partnerství ve výzkumu a vývoji a zavádění chemické recyklace do praxe.</a:t>
            </a:r>
          </a:p>
          <a:p>
            <a:pPr>
              <a:buFont typeface="Wingdings" panose="05000000000000000000" pitchFamily="2" charset="2"/>
              <a:buChar char="Ø"/>
            </a:pPr>
            <a:r>
              <a:rPr lang="cs-CZ" sz="1800" b="1" dirty="0">
                <a:ea typeface="Calibri" panose="020F0502020204030204" pitchFamily="34" charset="0"/>
                <a:cs typeface="Times New Roman" panose="02020603050405020304" pitchFamily="18" charset="0"/>
              </a:rPr>
              <a:t>Přístup k surovinám – </a:t>
            </a:r>
            <a:r>
              <a:rPr lang="cs-CZ" sz="1800" dirty="0">
                <a:ea typeface="Calibri" panose="020F0502020204030204" pitchFamily="34" charset="0"/>
                <a:cs typeface="Times New Roman" panose="02020603050405020304" pitchFamily="18" charset="0"/>
              </a:rPr>
              <a:t>otevřený, jednotný trh s plastovým odpadem.</a:t>
            </a:r>
            <a:endParaRPr lang="cs-CZ" sz="2000" dirty="0"/>
          </a:p>
        </p:txBody>
      </p:sp>
      <p:sp>
        <p:nvSpPr>
          <p:cNvPr id="4" name="Zástupný symbol pro číslo snímku 3"/>
          <p:cNvSpPr>
            <a:spLocks noGrp="1"/>
          </p:cNvSpPr>
          <p:nvPr>
            <p:ph type="sldNum" sz="quarter" idx="12"/>
          </p:nvPr>
        </p:nvSpPr>
        <p:spPr/>
        <p:txBody>
          <a:bodyPr/>
          <a:lstStyle/>
          <a:p>
            <a:fld id="{82727B5F-CD8E-4BEC-B6BA-54E42988C5E4}" type="slidenum">
              <a:rPr lang="cs-CZ" altLang="cs-CZ" smtClean="0"/>
              <a:pPr/>
              <a:t>11</a:t>
            </a:fld>
            <a:endParaRPr lang="cs-CZ" altLang="cs-CZ"/>
          </a:p>
        </p:txBody>
      </p:sp>
    </p:spTree>
    <p:extLst>
      <p:ext uri="{BB962C8B-B14F-4D97-AF65-F5344CB8AC3E}">
        <p14:creationId xmlns:p14="http://schemas.microsoft.com/office/powerpoint/2010/main" val="4902485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Zástupný symbol pro číslo snímku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95DD6AE6-E15D-43ED-B7DA-B82725AA7AB0}" type="slidenum">
              <a:rPr lang="cs-CZ" altLang="cs-CZ" b="0"/>
              <a:pPr eaLnBrk="1" hangingPunct="1"/>
              <a:t>12</a:t>
            </a:fld>
            <a:endParaRPr lang="cs-CZ" altLang="cs-CZ" b="0"/>
          </a:p>
        </p:txBody>
      </p:sp>
      <p:sp>
        <p:nvSpPr>
          <p:cNvPr id="2051" name="Text Box 11"/>
          <p:cNvSpPr txBox="1">
            <a:spLocks noChangeArrowheads="1"/>
          </p:cNvSpPr>
          <p:nvPr/>
        </p:nvSpPr>
        <p:spPr bwMode="auto">
          <a:xfrm>
            <a:off x="684213" y="1247775"/>
            <a:ext cx="7777162" cy="4278094"/>
          </a:xfrm>
          <a:prstGeom prst="rect">
            <a:avLst/>
          </a:prstGeom>
          <a:noFill/>
          <a:ln w="9525">
            <a:noFill/>
            <a:miter lim="800000"/>
            <a:headEnd/>
            <a:tailEnd/>
          </a:ln>
        </p:spPr>
        <p:txBody>
          <a:bodyPr>
            <a:spAutoFit/>
          </a:bodyPr>
          <a:lstStyle/>
          <a:p>
            <a:pPr>
              <a:spcBef>
                <a:spcPct val="50000"/>
              </a:spcBef>
              <a:defRPr/>
            </a:pPr>
            <a:endParaRPr lang="cs-CZ" sz="2000" dirty="0">
              <a:solidFill>
                <a:srgbClr val="0000CC"/>
              </a:solidFill>
              <a:latin typeface="Tahoma" pitchFamily="34" charset="0"/>
            </a:endParaRPr>
          </a:p>
          <a:p>
            <a:pPr>
              <a:spcBef>
                <a:spcPct val="50000"/>
              </a:spcBef>
              <a:defRPr/>
            </a:pPr>
            <a:endParaRPr lang="cs-CZ" sz="2000" dirty="0">
              <a:solidFill>
                <a:srgbClr val="0000CC"/>
              </a:solidFill>
              <a:latin typeface="Tahoma" pitchFamily="34" charset="0"/>
            </a:endParaRPr>
          </a:p>
          <a:p>
            <a:pPr>
              <a:spcBef>
                <a:spcPct val="50000"/>
              </a:spcBef>
              <a:defRPr/>
            </a:pPr>
            <a:endParaRPr lang="cs-CZ" sz="2000" dirty="0">
              <a:solidFill>
                <a:srgbClr val="0000CC"/>
              </a:solidFill>
              <a:latin typeface="Tahoma" pitchFamily="34" charset="0"/>
            </a:endParaRPr>
          </a:p>
          <a:p>
            <a:pPr algn="ctr">
              <a:spcBef>
                <a:spcPct val="50000"/>
              </a:spcBef>
              <a:defRPr/>
            </a:pPr>
            <a:r>
              <a:rPr lang="cs-CZ" sz="2400" dirty="0">
                <a:solidFill>
                  <a:srgbClr val="0000CC"/>
                </a:solidFill>
                <a:latin typeface="Tahoma" pitchFamily="34" charset="0"/>
              </a:rPr>
              <a:t>Děkuji za pozornost</a:t>
            </a:r>
          </a:p>
          <a:p>
            <a:pPr algn="ctr">
              <a:spcBef>
                <a:spcPct val="50000"/>
              </a:spcBef>
              <a:defRPr/>
            </a:pPr>
            <a:endParaRPr lang="cs-CZ" sz="2400" dirty="0">
              <a:solidFill>
                <a:srgbClr val="0000CC"/>
              </a:solidFill>
              <a:effectLst>
                <a:outerShdw blurRad="38100" dist="38100" dir="2700000" algn="tl">
                  <a:srgbClr val="FFFFFF"/>
                </a:outerShdw>
              </a:effectLst>
              <a:latin typeface="Tahoma" pitchFamily="34" charset="0"/>
            </a:endParaRPr>
          </a:p>
          <a:p>
            <a:pPr>
              <a:spcBef>
                <a:spcPct val="50000"/>
              </a:spcBef>
              <a:defRPr/>
            </a:pPr>
            <a:endParaRPr lang="cs-CZ" sz="2000" dirty="0">
              <a:effectLst>
                <a:outerShdw blurRad="38100" dist="38100" dir="2700000" algn="tl">
                  <a:srgbClr val="FFFFFF"/>
                </a:outerShdw>
              </a:effectLst>
              <a:latin typeface="Tahoma" pitchFamily="34" charset="0"/>
            </a:endParaRPr>
          </a:p>
          <a:p>
            <a:pPr>
              <a:spcBef>
                <a:spcPct val="50000"/>
              </a:spcBef>
              <a:defRPr/>
            </a:pPr>
            <a:endParaRPr lang="cs-CZ" sz="2000" dirty="0">
              <a:effectLst>
                <a:outerShdw blurRad="38100" dist="38100" dir="2700000" algn="tl">
                  <a:srgbClr val="FFFFFF"/>
                </a:outerShdw>
              </a:effectLst>
              <a:latin typeface="Tahoma" pitchFamily="34" charset="0"/>
            </a:endParaRPr>
          </a:p>
          <a:p>
            <a:pPr>
              <a:spcBef>
                <a:spcPct val="50000"/>
              </a:spcBef>
              <a:defRPr/>
            </a:pPr>
            <a:r>
              <a:rPr lang="cs-CZ" sz="2000" dirty="0">
                <a:effectLst>
                  <a:outerShdw blurRad="38100" dist="38100" dir="2700000" algn="tl">
                    <a:srgbClr val="FFFFFF"/>
                  </a:outerShdw>
                </a:effectLst>
                <a:latin typeface="Tahoma" pitchFamily="34" charset="0"/>
                <a:hlinkClick r:id="rId3"/>
              </a:rPr>
              <a:t>https://www.tp-plasty.cz</a:t>
            </a:r>
            <a:endParaRPr lang="cs-CZ" sz="2000" dirty="0">
              <a:effectLst>
                <a:outerShdw blurRad="38100" dist="38100" dir="2700000" algn="tl">
                  <a:srgbClr val="FFFFFF"/>
                </a:outerShdw>
              </a:effectLst>
              <a:latin typeface="Tahoma" pitchFamily="34" charset="0"/>
            </a:endParaRPr>
          </a:p>
          <a:p>
            <a:pPr>
              <a:spcBef>
                <a:spcPct val="50000"/>
              </a:spcBef>
              <a:defRPr/>
            </a:pPr>
            <a:r>
              <a:rPr lang="cs-CZ" sz="2000" dirty="0">
                <a:effectLst>
                  <a:outerShdw blurRad="38100" dist="38100" dir="2700000" algn="tl">
                    <a:srgbClr val="FFFFFF"/>
                  </a:outerShdw>
                </a:effectLst>
                <a:latin typeface="Tahoma" pitchFamily="34" charset="0"/>
                <a:hlinkClick r:id="rId4"/>
              </a:rPr>
              <a:t>Jiri.Reiss@schp.cz</a:t>
            </a:r>
            <a:r>
              <a:rPr lang="cs-CZ" sz="2000" dirty="0">
                <a:effectLst>
                  <a:outerShdw blurRad="38100" dist="38100" dir="2700000" algn="tl">
                    <a:srgbClr val="FFFFFF"/>
                  </a:outerShdw>
                </a:effectLst>
                <a:latin typeface="Tahoma" pitchFamily="34" charset="0"/>
              </a:rPr>
              <a:t> </a:t>
            </a:r>
          </a:p>
        </p:txBody>
      </p:sp>
      <p:sp>
        <p:nvSpPr>
          <p:cNvPr id="9220" name="Rectangle 15"/>
          <p:cNvSpPr>
            <a:spLocks noChangeArrowheads="1"/>
          </p:cNvSpPr>
          <p:nvPr/>
        </p:nvSpPr>
        <p:spPr bwMode="auto">
          <a:xfrm>
            <a:off x="8585200" y="5735638"/>
            <a:ext cx="184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buClr>
                <a:srgbClr val="FF3300"/>
              </a:buClr>
              <a:buSzPct val="120000"/>
            </a:pPr>
            <a:endParaRPr lang="cs-CZ" altLang="cs-CZ" sz="2000">
              <a:solidFill>
                <a:srgbClr val="0000FF"/>
              </a:solidFill>
              <a:latin typeface="Tahoma" panose="020B0604030504040204" pitchFamily="34" charset="0"/>
            </a:endParaRPr>
          </a:p>
        </p:txBody>
      </p:sp>
      <p:pic>
        <p:nvPicPr>
          <p:cNvPr id="9221" name="Obrázek 4" descr="ctpp_logo_kratke_barva.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236296" y="188640"/>
            <a:ext cx="1724025"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2800" b="1" kern="1200" dirty="0">
                <a:solidFill>
                  <a:srgbClr val="FF3300"/>
                </a:solidFill>
                <a:effectLst>
                  <a:outerShdw blurRad="38100" dist="38100" dir="2700000" algn="tl">
                    <a:srgbClr val="000000"/>
                  </a:outerShdw>
                </a:effectLst>
                <a:latin typeface="Tahoma" pitchFamily="34" charset="0"/>
                <a:ea typeface="+mn-ea"/>
                <a:cs typeface="+mn-cs"/>
              </a:rPr>
              <a:t>Úvod</a:t>
            </a:r>
          </a:p>
        </p:txBody>
      </p:sp>
      <p:sp>
        <p:nvSpPr>
          <p:cNvPr id="3" name="Zástupný symbol pro obsah 2"/>
          <p:cNvSpPr>
            <a:spLocks noGrp="1"/>
          </p:cNvSpPr>
          <p:nvPr>
            <p:ph idx="1"/>
          </p:nvPr>
        </p:nvSpPr>
        <p:spPr>
          <a:xfrm>
            <a:off x="251521" y="1417638"/>
            <a:ext cx="8616254" cy="4708525"/>
          </a:xfrm>
        </p:spPr>
        <p:txBody>
          <a:bodyPr/>
          <a:lstStyle/>
          <a:p>
            <a:pPr marL="0" indent="0">
              <a:buNone/>
            </a:pPr>
            <a:r>
              <a:rPr lang="cs-CZ" sz="1800" b="1" dirty="0"/>
              <a:t>ČTPP</a:t>
            </a:r>
            <a:r>
              <a:rPr lang="cs-CZ" sz="1800" dirty="0"/>
              <a:t> působí od r. </a:t>
            </a:r>
            <a:r>
              <a:rPr lang="cs-CZ" sz="1800" b="1" dirty="0"/>
              <a:t>2011</a:t>
            </a:r>
            <a:r>
              <a:rPr lang="cs-CZ" sz="1800" dirty="0"/>
              <a:t> jako </a:t>
            </a:r>
            <a:r>
              <a:rPr lang="cs-CZ" sz="1800" b="1" dirty="0"/>
              <a:t>zájmové sdružení právnických osob</a:t>
            </a:r>
            <a:r>
              <a:rPr lang="cs-CZ" sz="1800" dirty="0"/>
              <a:t> s cílem </a:t>
            </a:r>
            <a:r>
              <a:rPr lang="cs-CZ" sz="1800" b="1" dirty="0"/>
              <a:t>podporovat udržitelný rozvoj plastikářského průmyslu </a:t>
            </a:r>
            <a:r>
              <a:rPr lang="cs-CZ" sz="1800" dirty="0"/>
              <a:t>a souvisejících oborů v ČR.</a:t>
            </a:r>
          </a:p>
          <a:p>
            <a:pPr>
              <a:buFont typeface="Wingdings" panose="05000000000000000000" pitchFamily="2" charset="2"/>
              <a:buChar char="Ø"/>
            </a:pPr>
            <a:r>
              <a:rPr lang="cs-CZ" sz="1800" b="1" dirty="0"/>
              <a:t>Platforma pro výměnu názorů a zkušeností</a:t>
            </a:r>
            <a:r>
              <a:rPr lang="cs-CZ" sz="1800" dirty="0"/>
              <a:t> v oblasti výroby, zpracování, využití a recyklace plastů.</a:t>
            </a:r>
          </a:p>
          <a:p>
            <a:pPr>
              <a:buFont typeface="Wingdings" panose="05000000000000000000" pitchFamily="2" charset="2"/>
              <a:buChar char="Ø"/>
            </a:pPr>
            <a:r>
              <a:rPr lang="cs-CZ" sz="1800" dirty="0"/>
              <a:t>Podporuje </a:t>
            </a:r>
            <a:r>
              <a:rPr lang="cs-CZ" sz="1800" b="1" dirty="0"/>
              <a:t>výzkum, vývoj a inovace</a:t>
            </a:r>
            <a:r>
              <a:rPr lang="cs-CZ" sz="1800" dirty="0"/>
              <a:t> a šíření jejich výsledků.</a:t>
            </a:r>
          </a:p>
          <a:p>
            <a:pPr>
              <a:buFont typeface="Wingdings" panose="05000000000000000000" pitchFamily="2" charset="2"/>
              <a:buChar char="Ø"/>
            </a:pPr>
            <a:r>
              <a:rPr lang="cs-CZ" sz="1800" dirty="0"/>
              <a:t>Příprava vizí a strategických dokumentů (viz </a:t>
            </a:r>
            <a:r>
              <a:rPr lang="cs-CZ" sz="1800" dirty="0">
                <a:hlinkClick r:id="rId2"/>
              </a:rPr>
              <a:t>https://www.tp-plasty.cz/</a:t>
            </a:r>
            <a:r>
              <a:rPr lang="cs-CZ" sz="1800" dirty="0"/>
              <a:t>): </a:t>
            </a:r>
          </a:p>
          <a:p>
            <a:pPr marL="717550"/>
            <a:r>
              <a:rPr lang="cs-CZ" sz="1800" b="1" dirty="0"/>
              <a:t>Technologický </a:t>
            </a:r>
            <a:r>
              <a:rPr lang="cs-CZ" sz="1800" b="1" dirty="0" err="1"/>
              <a:t>foresight</a:t>
            </a:r>
            <a:r>
              <a:rPr lang="cs-CZ" sz="1800" b="1" dirty="0"/>
              <a:t> </a:t>
            </a:r>
            <a:r>
              <a:rPr lang="cs-CZ" sz="1800" dirty="0"/>
              <a:t>výroby, zpracování, využití a recyklace plastů.</a:t>
            </a:r>
          </a:p>
          <a:p>
            <a:pPr marL="717550"/>
            <a:r>
              <a:rPr lang="cs-CZ" sz="1800" b="1" dirty="0"/>
              <a:t>Strategická výzkumná agenda.</a:t>
            </a:r>
          </a:p>
          <a:p>
            <a:pPr marL="717550"/>
            <a:r>
              <a:rPr lang="cs-CZ" sz="1800" b="1" dirty="0"/>
              <a:t>Implementační akční plán.</a:t>
            </a:r>
          </a:p>
          <a:p>
            <a:pPr>
              <a:buFont typeface="Wingdings" panose="05000000000000000000" pitchFamily="2" charset="2"/>
              <a:buChar char="Ø"/>
            </a:pPr>
            <a:r>
              <a:rPr lang="cs-CZ" sz="1800" dirty="0"/>
              <a:t>Iniciování a podpora pro </a:t>
            </a:r>
            <a:r>
              <a:rPr lang="cs-CZ" sz="1800" b="1" dirty="0"/>
              <a:t>projekty rozvoje plastikářského průmyslu </a:t>
            </a:r>
            <a:r>
              <a:rPr lang="cs-CZ" sz="1800" dirty="0"/>
              <a:t>a žádostí o jejich financování vč. poradenského servisu pro jejich realizátory.</a:t>
            </a:r>
          </a:p>
          <a:p>
            <a:pPr>
              <a:buFont typeface="Wingdings" panose="05000000000000000000" pitchFamily="2" charset="2"/>
              <a:buChar char="Ø"/>
            </a:pPr>
            <a:r>
              <a:rPr lang="cs-CZ" sz="1800" dirty="0"/>
              <a:t>Podpora a rozvoj </a:t>
            </a:r>
            <a:r>
              <a:rPr lang="cs-CZ" sz="1800" b="1" dirty="0"/>
              <a:t>mezinárodní spolupráce </a:t>
            </a:r>
            <a:r>
              <a:rPr lang="cs-CZ" sz="1800" dirty="0"/>
              <a:t>v sektoru plastů.</a:t>
            </a:r>
          </a:p>
          <a:p>
            <a:pPr>
              <a:buFont typeface="Wingdings" panose="05000000000000000000" pitchFamily="2" charset="2"/>
              <a:buChar char="Ø"/>
            </a:pPr>
            <a:r>
              <a:rPr lang="cs-CZ" sz="1800" dirty="0"/>
              <a:t>Prosazování zájmů sektoru plastikářského průmyslu v oblasti národní i evropské </a:t>
            </a:r>
            <a:r>
              <a:rPr lang="cs-CZ" sz="1800" b="1" dirty="0"/>
              <a:t>legislativy</a:t>
            </a:r>
            <a:r>
              <a:rPr lang="cs-CZ" sz="1800" dirty="0"/>
              <a:t>.</a:t>
            </a:r>
          </a:p>
          <a:p>
            <a:pPr>
              <a:buFont typeface="Wingdings" panose="05000000000000000000" pitchFamily="2" charset="2"/>
              <a:buChar char="Ø"/>
            </a:pPr>
            <a:endParaRPr lang="cs-CZ" sz="1800" dirty="0"/>
          </a:p>
          <a:p>
            <a:pPr>
              <a:buFont typeface="Wingdings" panose="05000000000000000000" pitchFamily="2" charset="2"/>
              <a:buChar char="Ø"/>
            </a:pPr>
            <a:endParaRPr lang="cs-CZ" sz="1800" dirty="0"/>
          </a:p>
          <a:p>
            <a:pPr>
              <a:buFont typeface="Wingdings" panose="05000000000000000000" pitchFamily="2" charset="2"/>
              <a:buChar char="Ø"/>
            </a:pPr>
            <a:endParaRPr lang="cs-CZ" sz="1800" dirty="0"/>
          </a:p>
        </p:txBody>
      </p:sp>
      <p:sp>
        <p:nvSpPr>
          <p:cNvPr id="4" name="Zástupný symbol pro číslo snímku 3"/>
          <p:cNvSpPr>
            <a:spLocks noGrp="1"/>
          </p:cNvSpPr>
          <p:nvPr>
            <p:ph type="sldNum" sz="quarter" idx="12"/>
          </p:nvPr>
        </p:nvSpPr>
        <p:spPr/>
        <p:txBody>
          <a:bodyPr/>
          <a:lstStyle/>
          <a:p>
            <a:fld id="{82727B5F-CD8E-4BEC-B6BA-54E42988C5E4}" type="slidenum">
              <a:rPr lang="cs-CZ" altLang="cs-CZ" smtClean="0"/>
              <a:pPr/>
              <a:t>2</a:t>
            </a:fld>
            <a:endParaRPr lang="cs-CZ" altLang="cs-CZ"/>
          </a:p>
        </p:txBody>
      </p:sp>
      <p:pic>
        <p:nvPicPr>
          <p:cNvPr id="5" name="Obrázek 4" descr="ctpp_logo_kratke_barva.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357490" y="214313"/>
            <a:ext cx="1510285" cy="1126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99919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Zástupný symbol pro obsah 1"/>
          <p:cNvSpPr>
            <a:spLocks noGrp="1"/>
          </p:cNvSpPr>
          <p:nvPr>
            <p:ph/>
          </p:nvPr>
        </p:nvSpPr>
        <p:spPr>
          <a:xfrm>
            <a:off x="214313" y="1556792"/>
            <a:ext cx="8572500" cy="5015458"/>
          </a:xfrm>
        </p:spPr>
        <p:txBody>
          <a:bodyPr/>
          <a:lstStyle/>
          <a:p>
            <a:pPr marL="0" indent="0" algn="ctr">
              <a:buFontTx/>
              <a:buNone/>
              <a:defRPr/>
            </a:pPr>
            <a:r>
              <a:rPr lang="pl-PL" sz="2800" b="1" dirty="0">
                <a:solidFill>
                  <a:srgbClr val="FF0000"/>
                </a:solidFill>
                <a:effectLst>
                  <a:outerShdw blurRad="38100" dist="38100" dir="2700000" algn="tl">
                    <a:srgbClr val="000000"/>
                  </a:outerShdw>
                </a:effectLst>
                <a:latin typeface="Tahoma" pitchFamily="34" charset="0"/>
              </a:rPr>
              <a:t>Projekt Plasty IV </a:t>
            </a:r>
            <a:r>
              <a:rPr kumimoji="0" lang="cs-CZ" sz="2000" b="1" i="0" u="none" strike="noStrike" kern="0" cap="none" spc="0" normalizeH="0" baseline="0" noProof="0" dirty="0">
                <a:ln>
                  <a:noFill/>
                </a:ln>
                <a:solidFill>
                  <a:srgbClr val="0000CC"/>
                </a:solidFill>
                <a:effectLst/>
                <a:uLnTx/>
                <a:uFillTx/>
                <a:latin typeface="Tahoma" pitchFamily="34" charset="0"/>
                <a:ea typeface="+mn-ea"/>
                <a:cs typeface="+mn-cs"/>
              </a:rPr>
              <a:t>(12/2020 – 06/2023)</a:t>
            </a:r>
            <a:br>
              <a:rPr kumimoji="0" lang="pl-PL" sz="2800" b="1" i="0" u="none" strike="noStrike" kern="0" cap="none" spc="0" normalizeH="0" baseline="0" noProof="0" dirty="0">
                <a:ln>
                  <a:noFill/>
                </a:ln>
                <a:solidFill>
                  <a:srgbClr val="FF0000"/>
                </a:solidFill>
                <a:effectLst>
                  <a:outerShdw blurRad="38100" dist="38100" dir="2700000" algn="tl">
                    <a:srgbClr val="000000"/>
                  </a:outerShdw>
                </a:effectLst>
                <a:uLnTx/>
                <a:uFillTx/>
                <a:latin typeface="Tahoma" pitchFamily="34" charset="0"/>
                <a:ea typeface="+mn-ea"/>
                <a:cs typeface="+mn-cs"/>
              </a:rPr>
            </a:br>
            <a:endParaRPr lang="cs-CZ" sz="2000" dirty="0"/>
          </a:p>
          <a:p>
            <a:pPr marL="1974850" indent="-1709738">
              <a:buNone/>
              <a:tabLst>
                <a:tab pos="1974850" algn="l"/>
              </a:tabLst>
              <a:defRPr/>
            </a:pPr>
            <a:endParaRPr lang="cs-CZ" sz="1800" dirty="0"/>
          </a:p>
          <a:p>
            <a:pPr marL="609600">
              <a:buFont typeface="Wingdings" panose="05000000000000000000" pitchFamily="2" charset="2"/>
              <a:buChar char="Ø"/>
              <a:tabLst>
                <a:tab pos="1974850" algn="l"/>
              </a:tabLst>
              <a:defRPr/>
            </a:pPr>
            <a:r>
              <a:rPr lang="cs-CZ" sz="1800" dirty="0"/>
              <a:t>Průmyslové výzvy, cestovní mapa pro </a:t>
            </a:r>
            <a:r>
              <a:rPr lang="cs-CZ" sz="1800" b="1" dirty="0"/>
              <a:t>podporu MSP</a:t>
            </a:r>
          </a:p>
          <a:p>
            <a:pPr marL="609600">
              <a:buFont typeface="Wingdings" panose="05000000000000000000" pitchFamily="2" charset="2"/>
              <a:buChar char="Ø"/>
              <a:tabLst>
                <a:tab pos="1974850" algn="l"/>
              </a:tabLst>
              <a:defRPr/>
            </a:pPr>
            <a:r>
              <a:rPr lang="cs-CZ" sz="1800" dirty="0"/>
              <a:t>Evropská spolupráce (</a:t>
            </a:r>
            <a:r>
              <a:rPr lang="cs-CZ" sz="1800" dirty="0" err="1"/>
              <a:t>PlasticsEurope</a:t>
            </a:r>
            <a:r>
              <a:rPr lang="cs-CZ" sz="1800" dirty="0"/>
              <a:t>…)</a:t>
            </a:r>
          </a:p>
          <a:p>
            <a:pPr marL="609600">
              <a:buFont typeface="Wingdings" panose="05000000000000000000" pitchFamily="2" charset="2"/>
              <a:buChar char="Ø"/>
              <a:tabLst>
                <a:tab pos="1974850" algn="l"/>
              </a:tabLst>
              <a:defRPr/>
            </a:pPr>
            <a:r>
              <a:rPr lang="cs-CZ" sz="1800" dirty="0"/>
              <a:t>Zapojení do evropských výzkumných programů</a:t>
            </a:r>
          </a:p>
          <a:p>
            <a:pPr marL="609600">
              <a:buFont typeface="Wingdings" panose="05000000000000000000" pitchFamily="2" charset="2"/>
              <a:buChar char="Ø"/>
            </a:pPr>
            <a:r>
              <a:rPr lang="cs-CZ" sz="1800" b="1" dirty="0"/>
              <a:t>Strategie plastů </a:t>
            </a:r>
            <a:r>
              <a:rPr lang="cs-CZ" sz="1800" dirty="0"/>
              <a:t>(legislativa, plasty na jedno použití…)</a:t>
            </a:r>
          </a:p>
          <a:p>
            <a:pPr marL="609600">
              <a:buFont typeface="Wingdings" panose="05000000000000000000" pitchFamily="2" charset="2"/>
              <a:buChar char="Ø"/>
            </a:pPr>
            <a:r>
              <a:rPr lang="cs-CZ" sz="1800" b="1" u="sng" dirty="0"/>
              <a:t>Cirkulární ekonomika, chemická recyklace plastů</a:t>
            </a:r>
          </a:p>
          <a:p>
            <a:pPr marL="984250" lvl="0">
              <a:buFont typeface="Wingdings" panose="05000000000000000000" pitchFamily="2" charset="2"/>
              <a:buChar char="Ø"/>
            </a:pPr>
            <a:endParaRPr lang="cs-CZ" sz="2000" dirty="0"/>
          </a:p>
        </p:txBody>
      </p:sp>
      <p:sp>
        <p:nvSpPr>
          <p:cNvPr id="8195" name="Zástupný symbol pro číslo snímku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DFB1537E-6DD2-4CDD-99AD-6B9E548363B4}" type="slidenum">
              <a:rPr lang="cs-CZ" altLang="cs-CZ" b="0"/>
              <a:pPr eaLnBrk="1" hangingPunct="1"/>
              <a:t>3</a:t>
            </a:fld>
            <a:endParaRPr lang="cs-CZ" altLang="cs-CZ" b="0"/>
          </a:p>
        </p:txBody>
      </p:sp>
      <p:pic>
        <p:nvPicPr>
          <p:cNvPr id="8196" name="Obrázek 3" descr="ctpp_logo_kratke_barva.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48538" y="206908"/>
            <a:ext cx="1543942" cy="1151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Obrázek 1">
            <a:extLst>
              <a:ext uri="{FF2B5EF4-FFF2-40B4-BE49-F238E27FC236}">
                <a16:creationId xmlns:a16="http://schemas.microsoft.com/office/drawing/2014/main" id="{14FC25A6-6C3C-4E3A-BD38-715FFB6367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0"/>
            <a:ext cx="4571999" cy="1436371"/>
          </a:xfrm>
          <a:prstGeom prst="rect">
            <a:avLst/>
          </a:prstGeom>
        </p:spPr>
      </p:pic>
    </p:spTree>
    <p:extLst>
      <p:ext uri="{BB962C8B-B14F-4D97-AF65-F5344CB8AC3E}">
        <p14:creationId xmlns:p14="http://schemas.microsoft.com/office/powerpoint/2010/main" val="3309257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066130"/>
          </a:xfrm>
        </p:spPr>
        <p:txBody>
          <a:bodyPr/>
          <a:lstStyle/>
          <a:p>
            <a:r>
              <a:rPr lang="cs-CZ" sz="2800" b="1" kern="1200" dirty="0">
                <a:solidFill>
                  <a:srgbClr val="FF3300"/>
                </a:solidFill>
                <a:effectLst>
                  <a:outerShdw blurRad="38100" dist="38100" dir="2700000" algn="tl">
                    <a:srgbClr val="000000"/>
                  </a:outerShdw>
                </a:effectLst>
                <a:latin typeface="Tahoma" pitchFamily="34" charset="0"/>
                <a:ea typeface="+mn-ea"/>
                <a:cs typeface="+mn-cs"/>
              </a:rPr>
              <a:t>Chemická recyklace plastů</a:t>
            </a:r>
          </a:p>
        </p:txBody>
      </p:sp>
      <p:sp>
        <p:nvSpPr>
          <p:cNvPr id="3" name="Zástupný symbol pro obsah 2"/>
          <p:cNvSpPr>
            <a:spLocks noGrp="1"/>
          </p:cNvSpPr>
          <p:nvPr>
            <p:ph idx="1"/>
          </p:nvPr>
        </p:nvSpPr>
        <p:spPr>
          <a:xfrm>
            <a:off x="251521" y="1268760"/>
            <a:ext cx="8616254" cy="5112568"/>
          </a:xfrm>
        </p:spPr>
        <p:txBody>
          <a:bodyPr/>
          <a:lstStyle/>
          <a:p>
            <a:pPr marL="0" indent="0">
              <a:buNone/>
            </a:pPr>
            <a:endParaRPr lang="cs-CZ" sz="1800" b="1" dirty="0"/>
          </a:p>
          <a:p>
            <a:pPr marL="0" indent="0">
              <a:buNone/>
            </a:pPr>
            <a:r>
              <a:rPr lang="cs-CZ" sz="1800" b="1" dirty="0"/>
              <a:t>Chemická recyklace je nezbytným </a:t>
            </a:r>
            <a:r>
              <a:rPr lang="cs-CZ" sz="1800" b="1" strike="dblStrike" dirty="0"/>
              <a:t>doplňkem mechanické</a:t>
            </a:r>
            <a:r>
              <a:rPr lang="cs-CZ" sz="1800" b="1" dirty="0"/>
              <a:t> způsobem materiálové recyklace pro plnění ambiciózních cílů EU v oblasti recyklace plastů.</a:t>
            </a:r>
          </a:p>
          <a:p>
            <a:pPr marL="0" indent="0">
              <a:buNone/>
            </a:pPr>
            <a:endParaRPr lang="cs-CZ" sz="1800" b="1" dirty="0"/>
          </a:p>
          <a:p>
            <a:pPr marL="0" indent="0">
              <a:buNone/>
            </a:pPr>
            <a:r>
              <a:rPr lang="cs-CZ" sz="1800" b="1" dirty="0">
                <a:ea typeface="Calibri" panose="020F0502020204030204" pitchFamily="34" charset="0"/>
                <a:cs typeface="Times New Roman" panose="02020603050405020304" pitchFamily="18" charset="0"/>
              </a:rPr>
              <a:t>Přednosti chemické recyklace:</a:t>
            </a:r>
          </a:p>
          <a:p>
            <a:pPr marL="0" indent="0">
              <a:buNone/>
            </a:pPr>
            <a:endParaRPr lang="cs-CZ" sz="1800" b="1" dirty="0"/>
          </a:p>
          <a:p>
            <a:pPr marL="895350">
              <a:buFont typeface="Wingdings" panose="05000000000000000000" pitchFamily="2" charset="2"/>
              <a:buChar char="Ø"/>
            </a:pPr>
            <a:r>
              <a:rPr lang="cs-CZ" sz="1800" b="1" dirty="0">
                <a:ea typeface="Calibri" panose="020F0502020204030204" pitchFamily="34" charset="0"/>
                <a:cs typeface="Times New Roman" panose="02020603050405020304" pitchFamily="18" charset="0"/>
              </a:rPr>
              <a:t>Dává hodnotu jinak nepoužitelnému plastovému odpadu</a:t>
            </a:r>
            <a:r>
              <a:rPr lang="cs-CZ" sz="1800" dirty="0">
                <a:ea typeface="Calibri" panose="020F0502020204030204" pitchFamily="34" charset="0"/>
                <a:cs typeface="Times New Roman" panose="02020603050405020304" pitchFamily="18" charset="0"/>
              </a:rPr>
              <a:t>. </a:t>
            </a:r>
          </a:p>
          <a:p>
            <a:pPr marL="895350">
              <a:buFont typeface="Wingdings" panose="05000000000000000000" pitchFamily="2" charset="2"/>
              <a:buChar char="Ø"/>
            </a:pPr>
            <a:r>
              <a:rPr lang="cs-CZ" sz="1800" b="1" dirty="0">
                <a:ea typeface="Calibri" panose="020F0502020204030204" pitchFamily="34" charset="0"/>
                <a:cs typeface="Times New Roman" panose="02020603050405020304" pitchFamily="18" charset="0"/>
              </a:rPr>
              <a:t>Vyrábí plasty stejné kvality jako původní surovina.</a:t>
            </a:r>
          </a:p>
          <a:p>
            <a:pPr marL="895350">
              <a:buFont typeface="Wingdings" panose="05000000000000000000" pitchFamily="2" charset="2"/>
              <a:buChar char="Ø"/>
            </a:pPr>
            <a:r>
              <a:rPr lang="cs-CZ" sz="1800" dirty="0">
                <a:ea typeface="Calibri" panose="020F0502020204030204" pitchFamily="34" charset="0"/>
                <a:cs typeface="Times New Roman" panose="02020603050405020304" pitchFamily="18" charset="0"/>
              </a:rPr>
              <a:t>Snižuje použití fosilních surovin.</a:t>
            </a:r>
          </a:p>
          <a:p>
            <a:pPr marL="895350">
              <a:buFont typeface="Wingdings" panose="05000000000000000000" pitchFamily="2" charset="2"/>
              <a:buChar char="Ø"/>
            </a:pPr>
            <a:r>
              <a:rPr lang="cs-CZ" sz="1800" dirty="0">
                <a:ea typeface="Calibri" panose="020F0502020204030204" pitchFamily="34" charset="0"/>
                <a:cs typeface="Times New Roman" panose="02020603050405020304" pitchFamily="18" charset="0"/>
              </a:rPr>
              <a:t>Snížení emisí CO</a:t>
            </a:r>
            <a:r>
              <a:rPr lang="cs-CZ" sz="1800" baseline="-25000" dirty="0">
                <a:ea typeface="Calibri" panose="020F0502020204030204" pitchFamily="34" charset="0"/>
                <a:cs typeface="Times New Roman" panose="02020603050405020304" pitchFamily="18" charset="0"/>
              </a:rPr>
              <a:t>2</a:t>
            </a:r>
            <a:r>
              <a:rPr lang="cs-CZ" sz="1800" dirty="0">
                <a:ea typeface="Calibri" panose="020F0502020204030204" pitchFamily="34" charset="0"/>
                <a:cs typeface="Times New Roman" panose="02020603050405020304" pitchFamily="18" charset="0"/>
              </a:rPr>
              <a:t>.</a:t>
            </a:r>
            <a:endParaRPr lang="cs-CZ" sz="1800" b="1" dirty="0"/>
          </a:p>
          <a:p>
            <a:pPr marL="0" indent="0">
              <a:buNone/>
            </a:pPr>
            <a:endParaRPr lang="cs-CZ" sz="1800" b="1" dirty="0"/>
          </a:p>
        </p:txBody>
      </p:sp>
      <p:sp>
        <p:nvSpPr>
          <p:cNvPr id="4" name="Zástupný symbol pro číslo snímku 3"/>
          <p:cNvSpPr>
            <a:spLocks noGrp="1"/>
          </p:cNvSpPr>
          <p:nvPr>
            <p:ph type="sldNum" sz="quarter" idx="12"/>
          </p:nvPr>
        </p:nvSpPr>
        <p:spPr/>
        <p:txBody>
          <a:bodyPr/>
          <a:lstStyle/>
          <a:p>
            <a:fld id="{82727B5F-CD8E-4BEC-B6BA-54E42988C5E4}" type="slidenum">
              <a:rPr lang="cs-CZ" altLang="cs-CZ" smtClean="0"/>
              <a:pPr/>
              <a:t>4</a:t>
            </a:fld>
            <a:endParaRPr lang="cs-CZ" altLang="cs-CZ"/>
          </a:p>
        </p:txBody>
      </p:sp>
    </p:spTree>
    <p:extLst>
      <p:ext uri="{BB962C8B-B14F-4D97-AF65-F5344CB8AC3E}">
        <p14:creationId xmlns:p14="http://schemas.microsoft.com/office/powerpoint/2010/main" val="2492610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95536" y="1124744"/>
            <a:ext cx="8424936" cy="5400600"/>
          </a:xfrm>
        </p:spPr>
        <p: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br>
              <a:rPr lang="cs-CZ" sz="3200" dirty="0"/>
            </a:br>
            <a:r>
              <a:rPr kumimoji="0" lang="cs-CZ" sz="1800" b="1" i="0" u="none" strike="noStrike" kern="0" cap="none" spc="0" normalizeH="0" baseline="0" noProof="0" dirty="0" err="1">
                <a:ln>
                  <a:noFill/>
                </a:ln>
                <a:solidFill>
                  <a:srgbClr val="000000"/>
                </a:solidFill>
                <a:effectLst/>
                <a:uLnTx/>
                <a:uFillTx/>
                <a:latin typeface="Arial"/>
                <a:ea typeface="+mn-ea"/>
                <a:cs typeface="+mn-cs"/>
              </a:rPr>
              <a:t>Issue</a:t>
            </a:r>
            <a:r>
              <a:rPr kumimoji="0" lang="cs-CZ" sz="1800" b="1" i="0" u="none" strike="noStrike" kern="0" cap="none" spc="0" normalizeH="0" baseline="0" noProof="0" dirty="0">
                <a:ln>
                  <a:noFill/>
                </a:ln>
                <a:solidFill>
                  <a:srgbClr val="000000"/>
                </a:solidFill>
                <a:effectLst/>
                <a:uLnTx/>
                <a:uFillTx/>
                <a:latin typeface="Arial"/>
                <a:ea typeface="+mn-ea"/>
                <a:cs typeface="+mn-cs"/>
              </a:rPr>
              <a:t> Team </a:t>
            </a:r>
            <a:r>
              <a:rPr kumimoji="0" lang="cs-CZ" sz="1800" b="1" i="0" u="none" strike="noStrike" kern="0" cap="none" spc="0" normalizeH="0" baseline="0" noProof="0" dirty="0" err="1">
                <a:ln>
                  <a:noFill/>
                </a:ln>
                <a:solidFill>
                  <a:srgbClr val="000000"/>
                </a:solidFill>
                <a:effectLst/>
                <a:uLnTx/>
                <a:uFillTx/>
                <a:latin typeface="Arial"/>
                <a:ea typeface="+mn-ea"/>
                <a:cs typeface="+mn-cs"/>
              </a:rPr>
              <a:t>for</a:t>
            </a:r>
            <a:r>
              <a:rPr kumimoji="0" lang="cs-CZ" sz="1800" b="1" i="0" u="none" strike="noStrike" kern="0" cap="none" spc="0" normalizeH="0" baseline="0" noProof="0" dirty="0">
                <a:ln>
                  <a:noFill/>
                </a:ln>
                <a:solidFill>
                  <a:srgbClr val="000000"/>
                </a:solidFill>
                <a:effectLst/>
                <a:uLnTx/>
                <a:uFillTx/>
                <a:latin typeface="Arial"/>
                <a:ea typeface="+mn-ea"/>
                <a:cs typeface="+mn-cs"/>
              </a:rPr>
              <a:t> </a:t>
            </a:r>
            <a:r>
              <a:rPr kumimoji="0" lang="cs-CZ" sz="1800" b="1" i="0" u="none" strike="noStrike" kern="0" cap="none" spc="0" normalizeH="0" baseline="0" noProof="0" dirty="0" err="1">
                <a:ln>
                  <a:noFill/>
                </a:ln>
                <a:solidFill>
                  <a:srgbClr val="000000"/>
                </a:solidFill>
                <a:effectLst/>
                <a:uLnTx/>
                <a:uFillTx/>
                <a:latin typeface="Arial"/>
                <a:ea typeface="+mn-ea"/>
                <a:cs typeface="+mn-cs"/>
              </a:rPr>
              <a:t>Chemical</a:t>
            </a:r>
            <a:r>
              <a:rPr kumimoji="0" lang="cs-CZ" sz="1800" b="1" i="0" u="none" strike="noStrike" kern="0" cap="none" spc="0" normalizeH="0" baseline="0" noProof="0" dirty="0">
                <a:ln>
                  <a:noFill/>
                </a:ln>
                <a:solidFill>
                  <a:srgbClr val="000000"/>
                </a:solidFill>
                <a:effectLst/>
                <a:uLnTx/>
                <a:uFillTx/>
                <a:latin typeface="Arial"/>
                <a:ea typeface="+mn-ea"/>
                <a:cs typeface="+mn-cs"/>
              </a:rPr>
              <a:t> Recycling Cefic:</a:t>
            </a:r>
            <a:br>
              <a:rPr kumimoji="0" lang="cs-CZ" sz="1800" b="1" i="0" u="none" strike="noStrike" kern="0" cap="none" spc="0" normalizeH="0" baseline="0" noProof="0" dirty="0">
                <a:ln>
                  <a:noFill/>
                </a:ln>
                <a:solidFill>
                  <a:srgbClr val="000000"/>
                </a:solidFill>
                <a:effectLst/>
                <a:uLnTx/>
                <a:uFillTx/>
                <a:latin typeface="Arial"/>
                <a:ea typeface="+mn-ea"/>
                <a:cs typeface="+mn-cs"/>
              </a:rPr>
            </a:br>
            <a:r>
              <a:rPr kumimoji="0" lang="cs-CZ" sz="1800" b="1" i="0" u="none" strike="noStrike" kern="0" cap="none" spc="0" normalizeH="0" baseline="0" noProof="0" dirty="0">
                <a:ln>
                  <a:noFill/>
                </a:ln>
                <a:solidFill>
                  <a:srgbClr val="000000"/>
                </a:solidFill>
                <a:effectLst/>
                <a:uLnTx/>
                <a:uFillTx/>
                <a:latin typeface="Arial"/>
                <a:ea typeface="+mn-ea"/>
                <a:cs typeface="+mn-cs"/>
              </a:rPr>
              <a:t>(</a:t>
            </a:r>
            <a:r>
              <a:rPr kumimoji="0" lang="cs-CZ" sz="1800" b="1" i="0" u="none" strike="noStrike" kern="0" cap="none" spc="0" normalizeH="0" baseline="0" noProof="0" dirty="0">
                <a:ln>
                  <a:noFill/>
                </a:ln>
                <a:solidFill>
                  <a:srgbClr val="000000"/>
                </a:solidFill>
                <a:effectLst/>
                <a:uLnTx/>
                <a:uFillTx/>
                <a:latin typeface="Arial"/>
                <a:ea typeface="+mn-ea"/>
                <a:cs typeface="+mn-cs"/>
                <a:hlinkClick r:id="rId2"/>
              </a:rPr>
              <a:t>https://cefic.org/</a:t>
            </a:r>
            <a:r>
              <a:rPr kumimoji="0" lang="cs-CZ" sz="1800" b="1" i="0" u="none" strike="noStrike" kern="0" cap="none" spc="0" normalizeH="0" baseline="0" noProof="0" dirty="0" err="1">
                <a:ln>
                  <a:noFill/>
                </a:ln>
                <a:solidFill>
                  <a:srgbClr val="000000"/>
                </a:solidFill>
                <a:effectLst/>
                <a:uLnTx/>
                <a:uFillTx/>
                <a:latin typeface="Arial"/>
                <a:ea typeface="+mn-ea"/>
                <a:cs typeface="+mn-cs"/>
                <a:hlinkClick r:id="rId2"/>
              </a:rPr>
              <a:t>library-item</a:t>
            </a:r>
            <a:r>
              <a:rPr kumimoji="0" lang="cs-CZ" sz="1800" b="1" i="0" u="none" strike="noStrike" kern="0" cap="none" spc="0" normalizeH="0" baseline="0" noProof="0" dirty="0">
                <a:ln>
                  <a:noFill/>
                </a:ln>
                <a:solidFill>
                  <a:srgbClr val="000000"/>
                </a:solidFill>
                <a:effectLst/>
                <a:uLnTx/>
                <a:uFillTx/>
                <a:latin typeface="Arial"/>
                <a:ea typeface="+mn-ea"/>
                <a:cs typeface="+mn-cs"/>
                <a:hlinkClick r:id="rId2"/>
              </a:rPr>
              <a:t>/</a:t>
            </a:r>
            <a:r>
              <a:rPr kumimoji="0" lang="cs-CZ" sz="1800" b="1" i="0" u="none" strike="noStrike" kern="0" cap="none" spc="0" normalizeH="0" baseline="0" noProof="0" dirty="0" err="1">
                <a:ln>
                  <a:noFill/>
                </a:ln>
                <a:solidFill>
                  <a:srgbClr val="000000"/>
                </a:solidFill>
                <a:effectLst/>
                <a:uLnTx/>
                <a:uFillTx/>
                <a:latin typeface="Arial"/>
                <a:ea typeface="+mn-ea"/>
                <a:cs typeface="+mn-cs"/>
                <a:hlinkClick r:id="rId2"/>
              </a:rPr>
              <a:t>cefic</a:t>
            </a:r>
            <a:r>
              <a:rPr kumimoji="0" lang="cs-CZ" sz="1800" b="1" i="0" u="none" strike="noStrike" kern="0" cap="none" spc="0" normalizeH="0" baseline="0" noProof="0" dirty="0">
                <a:ln>
                  <a:noFill/>
                </a:ln>
                <a:solidFill>
                  <a:srgbClr val="000000"/>
                </a:solidFill>
                <a:effectLst/>
                <a:uLnTx/>
                <a:uFillTx/>
                <a:latin typeface="Arial"/>
                <a:ea typeface="+mn-ea"/>
                <a:cs typeface="+mn-cs"/>
                <a:hlinkClick r:id="rId2"/>
              </a:rPr>
              <a:t>-</a:t>
            </a:r>
            <a:r>
              <a:rPr kumimoji="0" lang="cs-CZ" sz="1800" b="1" i="0" u="none" strike="noStrike" kern="0" cap="none" spc="0" normalizeH="0" baseline="0" noProof="0" dirty="0" err="1">
                <a:ln>
                  <a:noFill/>
                </a:ln>
                <a:solidFill>
                  <a:srgbClr val="000000"/>
                </a:solidFill>
                <a:effectLst/>
                <a:uLnTx/>
                <a:uFillTx/>
                <a:latin typeface="Arial"/>
                <a:ea typeface="+mn-ea"/>
                <a:cs typeface="+mn-cs"/>
                <a:hlinkClick r:id="rId2"/>
              </a:rPr>
              <a:t>position</a:t>
            </a:r>
            <a:r>
              <a:rPr kumimoji="0" lang="cs-CZ" sz="1800" b="1" i="0" u="none" strike="noStrike" kern="0" cap="none" spc="0" normalizeH="0" baseline="0" noProof="0" dirty="0">
                <a:ln>
                  <a:noFill/>
                </a:ln>
                <a:solidFill>
                  <a:srgbClr val="000000"/>
                </a:solidFill>
                <a:effectLst/>
                <a:uLnTx/>
                <a:uFillTx/>
                <a:latin typeface="Arial"/>
                <a:ea typeface="+mn-ea"/>
                <a:cs typeface="+mn-cs"/>
                <a:hlinkClick r:id="rId2"/>
              </a:rPr>
              <a:t>-</a:t>
            </a:r>
            <a:r>
              <a:rPr kumimoji="0" lang="cs-CZ" sz="1800" b="1" i="0" u="none" strike="noStrike" kern="0" cap="none" spc="0" normalizeH="0" baseline="0" noProof="0" dirty="0" err="1">
                <a:ln>
                  <a:noFill/>
                </a:ln>
                <a:solidFill>
                  <a:srgbClr val="000000"/>
                </a:solidFill>
                <a:effectLst/>
                <a:uLnTx/>
                <a:uFillTx/>
                <a:latin typeface="Arial"/>
                <a:ea typeface="+mn-ea"/>
                <a:cs typeface="+mn-cs"/>
                <a:hlinkClick r:id="rId2"/>
              </a:rPr>
              <a:t>paper</a:t>
            </a:r>
            <a:r>
              <a:rPr kumimoji="0" lang="cs-CZ" sz="1800" b="1" i="0" u="none" strike="noStrike" kern="0" cap="none" spc="0" normalizeH="0" baseline="0" noProof="0" dirty="0">
                <a:ln>
                  <a:noFill/>
                </a:ln>
                <a:solidFill>
                  <a:srgbClr val="000000"/>
                </a:solidFill>
                <a:effectLst/>
                <a:uLnTx/>
                <a:uFillTx/>
                <a:latin typeface="Arial"/>
                <a:ea typeface="+mn-ea"/>
                <a:cs typeface="+mn-cs"/>
                <a:hlinkClick r:id="rId2"/>
              </a:rPr>
              <a:t>-on-</a:t>
            </a:r>
            <a:r>
              <a:rPr kumimoji="0" lang="cs-CZ" sz="1800" b="1" i="0" u="none" strike="noStrike" kern="0" cap="none" spc="0" normalizeH="0" baseline="0" noProof="0" dirty="0" err="1">
                <a:ln>
                  <a:noFill/>
                </a:ln>
                <a:solidFill>
                  <a:srgbClr val="000000"/>
                </a:solidFill>
                <a:effectLst/>
                <a:uLnTx/>
                <a:uFillTx/>
                <a:latin typeface="Arial"/>
                <a:ea typeface="+mn-ea"/>
                <a:cs typeface="+mn-cs"/>
                <a:hlinkClick r:id="rId2"/>
              </a:rPr>
              <a:t>chemical</a:t>
            </a:r>
            <a:r>
              <a:rPr kumimoji="0" lang="cs-CZ" sz="1800" b="1" i="0" u="none" strike="noStrike" kern="0" cap="none" spc="0" normalizeH="0" baseline="0" noProof="0" dirty="0">
                <a:ln>
                  <a:noFill/>
                </a:ln>
                <a:solidFill>
                  <a:srgbClr val="000000"/>
                </a:solidFill>
                <a:effectLst/>
                <a:uLnTx/>
                <a:uFillTx/>
                <a:latin typeface="Arial"/>
                <a:ea typeface="+mn-ea"/>
                <a:cs typeface="+mn-cs"/>
                <a:hlinkClick r:id="rId2"/>
              </a:rPr>
              <a:t>-recycling</a:t>
            </a:r>
            <a:r>
              <a:rPr kumimoji="0" lang="cs-CZ" sz="1800" b="1" i="0" u="none" strike="noStrike" kern="0" cap="none" spc="0" normalizeH="0" baseline="0" noProof="0" dirty="0">
                <a:ln>
                  <a:noFill/>
                </a:ln>
                <a:solidFill>
                  <a:srgbClr val="000000"/>
                </a:solidFill>
                <a:effectLst/>
                <a:uLnTx/>
                <a:uFillTx/>
                <a:latin typeface="Arial"/>
                <a:ea typeface="+mn-ea"/>
                <a:cs typeface="+mn-cs"/>
              </a:rPr>
              <a:t>) </a:t>
            </a:r>
            <a:br>
              <a:rPr kumimoji="0" lang="cs-CZ" sz="1800" b="1" i="0" u="none" strike="noStrike" kern="0" cap="none" spc="0" normalizeH="0" baseline="0" noProof="0" dirty="0">
                <a:ln>
                  <a:noFill/>
                </a:ln>
                <a:solidFill>
                  <a:srgbClr val="000000"/>
                </a:solidFill>
                <a:effectLst/>
                <a:uLnTx/>
                <a:uFillTx/>
                <a:latin typeface="Arial"/>
                <a:ea typeface="+mn-ea"/>
                <a:cs typeface="+mn-cs"/>
              </a:rPr>
            </a:br>
            <a:br>
              <a:rPr kumimoji="0" lang="cs-CZ" sz="1800" b="1" i="0" u="none" strike="noStrike" kern="0" cap="none" spc="0" normalizeH="0" baseline="0" noProof="0" dirty="0">
                <a:ln>
                  <a:noFill/>
                </a:ln>
                <a:solidFill>
                  <a:srgbClr val="000000"/>
                </a:solidFill>
                <a:effectLst/>
                <a:uLnTx/>
                <a:uFillTx/>
                <a:latin typeface="Arial"/>
                <a:ea typeface="+mn-ea"/>
                <a:cs typeface="+mn-cs"/>
              </a:rPr>
            </a:br>
            <a:r>
              <a:rPr kumimoji="0" lang="en-US" sz="1800" b="0" i="0" u="none" strike="noStrike" kern="0" cap="none" spc="0" normalizeH="0" baseline="0" noProof="0" dirty="0">
                <a:ln>
                  <a:noFill/>
                </a:ln>
                <a:solidFill>
                  <a:srgbClr val="000000"/>
                </a:solidFill>
                <a:effectLst/>
                <a:uLnTx/>
                <a:uFillTx/>
                <a:latin typeface="Arial"/>
                <a:ea typeface="+mn-ea"/>
                <a:cs typeface="+mn-cs"/>
              </a:rPr>
              <a:t>Feedstock recycling, also known as chemical recycling, aims to </a:t>
            </a:r>
            <a:r>
              <a:rPr kumimoji="0" lang="en-US" sz="1800" b="1" i="0" u="none" strike="noStrike" kern="0" cap="none" spc="0" normalizeH="0" baseline="0" noProof="0" dirty="0">
                <a:ln>
                  <a:noFill/>
                </a:ln>
                <a:solidFill>
                  <a:srgbClr val="000000"/>
                </a:solidFill>
                <a:effectLst/>
                <a:uLnTx/>
                <a:uFillTx/>
                <a:latin typeface="Arial"/>
                <a:ea typeface="+mn-ea"/>
                <a:cs typeface="+mn-cs"/>
              </a:rPr>
              <a:t>convert plastic waste into</a:t>
            </a:r>
            <a:r>
              <a:rPr kumimoji="0" lang="cs-CZ" sz="1800" b="1" i="0" u="none" strike="noStrike" kern="0" cap="none" spc="0" normalizeH="0" baseline="0" noProof="0" dirty="0">
                <a:ln>
                  <a:noFill/>
                </a:ln>
                <a:solidFill>
                  <a:srgbClr val="000000"/>
                </a:solidFill>
                <a:effectLst/>
                <a:uLnTx/>
                <a:uFillTx/>
                <a:latin typeface="Arial"/>
                <a:ea typeface="+mn-ea"/>
                <a:cs typeface="+mn-cs"/>
              </a:rPr>
              <a:t> </a:t>
            </a:r>
            <a:r>
              <a:rPr kumimoji="0" lang="en-US" sz="1800" b="1" i="0" u="none" strike="noStrike" kern="0" cap="none" spc="0" normalizeH="0" baseline="0" noProof="0" dirty="0">
                <a:ln>
                  <a:noFill/>
                </a:ln>
                <a:solidFill>
                  <a:srgbClr val="000000"/>
                </a:solidFill>
                <a:effectLst/>
                <a:uLnTx/>
                <a:uFillTx/>
                <a:latin typeface="Arial"/>
                <a:ea typeface="+mn-ea"/>
                <a:cs typeface="+mn-cs"/>
              </a:rPr>
              <a:t>chemicals</a:t>
            </a:r>
            <a:r>
              <a:rPr kumimoji="0" lang="en-US" sz="1800" b="0" i="0" u="none" strike="noStrike" kern="0" cap="none" spc="0" normalizeH="0" baseline="0" noProof="0" dirty="0">
                <a:ln>
                  <a:noFill/>
                </a:ln>
                <a:solidFill>
                  <a:srgbClr val="000000"/>
                </a:solidFill>
                <a:effectLst/>
                <a:uLnTx/>
                <a:uFillTx/>
                <a:latin typeface="Arial"/>
                <a:ea typeface="+mn-ea"/>
                <a:cs typeface="+mn-cs"/>
              </a:rPr>
              <a:t>. It is a process where the chemical structure of the polymer is changed and converted into</a:t>
            </a:r>
            <a:r>
              <a:rPr kumimoji="0" lang="cs-CZ" sz="1800" b="0" i="0" u="none" strike="noStrike" kern="0" cap="none" spc="0" normalizeH="0" baseline="0" noProof="0" dirty="0">
                <a:ln>
                  <a:noFill/>
                </a:ln>
                <a:solidFill>
                  <a:srgbClr val="000000"/>
                </a:solidFill>
                <a:effectLst/>
                <a:uLnTx/>
                <a:uFillTx/>
                <a:latin typeface="Arial"/>
                <a:ea typeface="+mn-ea"/>
                <a:cs typeface="+mn-cs"/>
              </a:rPr>
              <a:t> </a:t>
            </a:r>
            <a:r>
              <a:rPr kumimoji="0" lang="en-US" sz="1800" b="0" i="0" u="none" strike="noStrike" kern="0" cap="none" spc="0" normalizeH="0" baseline="0" noProof="0" dirty="0">
                <a:ln>
                  <a:noFill/>
                </a:ln>
                <a:solidFill>
                  <a:srgbClr val="000000"/>
                </a:solidFill>
                <a:effectLst/>
                <a:uLnTx/>
                <a:uFillTx/>
                <a:latin typeface="Arial"/>
                <a:ea typeface="+mn-ea"/>
                <a:cs typeface="+mn-cs"/>
              </a:rPr>
              <a:t>chemical building blocks including monomers that are then used again as a raw material in chemical</a:t>
            </a:r>
            <a:r>
              <a:rPr kumimoji="0" lang="cs-CZ" sz="1800" b="0" i="0" u="none" strike="noStrike" kern="0" cap="none" spc="0" normalizeH="0" baseline="0" noProof="0" dirty="0">
                <a:ln>
                  <a:noFill/>
                </a:ln>
                <a:solidFill>
                  <a:srgbClr val="000000"/>
                </a:solidFill>
                <a:effectLst/>
                <a:uLnTx/>
                <a:uFillTx/>
                <a:latin typeface="Arial"/>
                <a:ea typeface="+mn-ea"/>
                <a:cs typeface="+mn-cs"/>
              </a:rPr>
              <a:t> </a:t>
            </a:r>
            <a:r>
              <a:rPr kumimoji="0" lang="en-US" sz="1800" b="0" i="0" u="none" strike="noStrike" kern="0" cap="none" spc="0" normalizeH="0" baseline="0" noProof="0" dirty="0">
                <a:ln>
                  <a:noFill/>
                </a:ln>
                <a:solidFill>
                  <a:srgbClr val="000000"/>
                </a:solidFill>
                <a:effectLst/>
                <a:uLnTx/>
                <a:uFillTx/>
                <a:latin typeface="Arial"/>
                <a:ea typeface="+mn-ea"/>
                <a:cs typeface="+mn-cs"/>
              </a:rPr>
              <a:t>processes.</a:t>
            </a:r>
            <a:br>
              <a:rPr kumimoji="0" lang="en-US" sz="1800" b="0" i="0" u="none" strike="noStrike" kern="0" cap="none" spc="0" normalizeH="0" baseline="0" noProof="0" dirty="0">
                <a:ln>
                  <a:noFill/>
                </a:ln>
                <a:solidFill>
                  <a:srgbClr val="000000"/>
                </a:solidFill>
                <a:effectLst/>
                <a:uLnTx/>
                <a:uFillTx/>
                <a:latin typeface="Arial"/>
                <a:ea typeface="+mn-ea"/>
                <a:cs typeface="+mn-cs"/>
              </a:rPr>
            </a:br>
            <a:r>
              <a:rPr kumimoji="0" lang="en-US" sz="1800" b="0" i="0" u="none" strike="noStrike" kern="0" cap="none" spc="0" normalizeH="0" baseline="0" noProof="0" dirty="0">
                <a:ln>
                  <a:noFill/>
                </a:ln>
                <a:solidFill>
                  <a:srgbClr val="000000"/>
                </a:solidFill>
                <a:effectLst/>
                <a:uLnTx/>
                <a:uFillTx/>
                <a:latin typeface="Arial"/>
                <a:ea typeface="+mn-ea"/>
                <a:cs typeface="+mn-cs"/>
              </a:rPr>
              <a:t>Feedstock recycling includes processes such as </a:t>
            </a:r>
            <a:r>
              <a:rPr kumimoji="0" lang="en-US" sz="1800" b="1" i="0" u="none" strike="noStrike" kern="0" cap="none" spc="0" normalizeH="0" baseline="0" noProof="0" dirty="0">
                <a:ln>
                  <a:noFill/>
                </a:ln>
                <a:solidFill>
                  <a:srgbClr val="000000"/>
                </a:solidFill>
                <a:effectLst/>
                <a:uLnTx/>
                <a:uFillTx/>
                <a:latin typeface="Arial"/>
                <a:ea typeface="+mn-ea"/>
                <a:cs typeface="+mn-cs"/>
              </a:rPr>
              <a:t>gasification</a:t>
            </a:r>
            <a:r>
              <a:rPr kumimoji="0" lang="en-US" sz="1800" b="0" i="0" u="none" strike="noStrike" kern="0" cap="none" spc="0" normalizeH="0" baseline="0" noProof="0" dirty="0">
                <a:ln>
                  <a:noFill/>
                </a:ln>
                <a:solidFill>
                  <a:srgbClr val="000000"/>
                </a:solidFill>
                <a:effectLst/>
                <a:uLnTx/>
                <a:uFillTx/>
                <a:latin typeface="Arial"/>
                <a:ea typeface="+mn-ea"/>
                <a:cs typeface="+mn-cs"/>
              </a:rPr>
              <a:t>, </a:t>
            </a:r>
            <a:r>
              <a:rPr kumimoji="0" lang="en-US" sz="1800" b="1" i="0" u="none" strike="noStrike" kern="0" cap="none" spc="0" normalizeH="0" baseline="0" noProof="0" dirty="0">
                <a:ln>
                  <a:noFill/>
                </a:ln>
                <a:solidFill>
                  <a:srgbClr val="000000"/>
                </a:solidFill>
                <a:effectLst/>
                <a:uLnTx/>
                <a:uFillTx/>
                <a:latin typeface="Arial"/>
                <a:ea typeface="+mn-ea"/>
                <a:cs typeface="+mn-cs"/>
              </a:rPr>
              <a:t>pyrolysis</a:t>
            </a:r>
            <a:r>
              <a:rPr kumimoji="0" lang="en-US" sz="1800" b="0" i="0" u="none" strike="noStrike" kern="0" cap="none" spc="0" normalizeH="0" baseline="0" noProof="0" dirty="0">
                <a:ln>
                  <a:noFill/>
                </a:ln>
                <a:solidFill>
                  <a:srgbClr val="000000"/>
                </a:solidFill>
                <a:effectLst/>
                <a:uLnTx/>
                <a:uFillTx/>
                <a:latin typeface="Arial"/>
                <a:ea typeface="+mn-ea"/>
                <a:cs typeface="+mn-cs"/>
              </a:rPr>
              <a:t>, </a:t>
            </a:r>
            <a:r>
              <a:rPr kumimoji="0" lang="en-US" sz="1800" b="1" i="0" u="none" strike="noStrike" kern="0" cap="none" spc="0" normalizeH="0" baseline="0" noProof="0" dirty="0">
                <a:ln>
                  <a:noFill/>
                </a:ln>
                <a:solidFill>
                  <a:srgbClr val="000000"/>
                </a:solidFill>
                <a:effectLst/>
                <a:uLnTx/>
                <a:uFillTx/>
                <a:latin typeface="Arial"/>
                <a:ea typeface="+mn-ea"/>
                <a:cs typeface="+mn-cs"/>
              </a:rPr>
              <a:t>solvolysis</a:t>
            </a:r>
            <a:r>
              <a:rPr kumimoji="0" lang="en-US" sz="1800" b="0" i="0" u="none" strike="noStrike" kern="0" cap="none" spc="0" normalizeH="0" baseline="0" noProof="0" dirty="0">
                <a:ln>
                  <a:noFill/>
                </a:ln>
                <a:solidFill>
                  <a:srgbClr val="000000"/>
                </a:solidFill>
                <a:effectLst/>
                <a:uLnTx/>
                <a:uFillTx/>
                <a:latin typeface="Arial"/>
                <a:ea typeface="+mn-ea"/>
                <a:cs typeface="+mn-cs"/>
              </a:rPr>
              <a:t>, and </a:t>
            </a:r>
            <a:r>
              <a:rPr kumimoji="0" lang="en-US" sz="1800" b="1" i="0" u="none" strike="noStrike" kern="0" cap="none" spc="0" normalizeH="0" baseline="0" noProof="0" dirty="0" err="1">
                <a:ln>
                  <a:noFill/>
                </a:ln>
                <a:solidFill>
                  <a:srgbClr val="000000"/>
                </a:solidFill>
                <a:effectLst/>
                <a:uLnTx/>
                <a:uFillTx/>
                <a:latin typeface="Arial"/>
                <a:ea typeface="+mn-ea"/>
                <a:cs typeface="+mn-cs"/>
              </a:rPr>
              <a:t>depolymerisation</a:t>
            </a:r>
            <a:r>
              <a:rPr kumimoji="0" lang="en-US" sz="1800" b="0" i="0" u="none" strike="noStrike" kern="0" cap="none" spc="0" normalizeH="0" baseline="0" noProof="0" dirty="0">
                <a:ln>
                  <a:noFill/>
                </a:ln>
                <a:solidFill>
                  <a:srgbClr val="000000"/>
                </a:solidFill>
                <a:effectLst/>
                <a:uLnTx/>
                <a:uFillTx/>
                <a:latin typeface="Arial"/>
                <a:ea typeface="+mn-ea"/>
                <a:cs typeface="+mn-cs"/>
              </a:rPr>
              <a:t>,</a:t>
            </a:r>
            <a:r>
              <a:rPr kumimoji="0" lang="cs-CZ" sz="1800" b="0" i="0" u="none" strike="noStrike" kern="0" cap="none" spc="0" normalizeH="0" baseline="0" noProof="0" dirty="0">
                <a:ln>
                  <a:noFill/>
                </a:ln>
                <a:solidFill>
                  <a:srgbClr val="000000"/>
                </a:solidFill>
                <a:effectLst/>
                <a:uLnTx/>
                <a:uFillTx/>
                <a:latin typeface="Arial"/>
                <a:ea typeface="+mn-ea"/>
                <a:cs typeface="+mn-cs"/>
              </a:rPr>
              <a:t> </a:t>
            </a:r>
            <a:r>
              <a:rPr kumimoji="0" lang="en-US" sz="1800" b="0" i="0" u="none" strike="noStrike" kern="0" cap="none" spc="0" normalizeH="0" baseline="0" noProof="0" dirty="0">
                <a:ln>
                  <a:noFill/>
                </a:ln>
                <a:solidFill>
                  <a:srgbClr val="000000"/>
                </a:solidFill>
                <a:effectLst/>
                <a:uLnTx/>
                <a:uFillTx/>
                <a:latin typeface="Arial"/>
                <a:ea typeface="+mn-ea"/>
                <a:cs typeface="+mn-cs"/>
              </a:rPr>
              <a:t>which break down plastic waste into chemical building blocks including monomers for the production of</a:t>
            </a:r>
            <a:r>
              <a:rPr kumimoji="0" lang="cs-CZ" sz="1800" b="0" i="0" u="none" strike="noStrike" kern="0" cap="none" spc="0" normalizeH="0" baseline="0" noProof="0" dirty="0">
                <a:ln>
                  <a:noFill/>
                </a:ln>
                <a:solidFill>
                  <a:srgbClr val="000000"/>
                </a:solidFill>
                <a:effectLst/>
                <a:uLnTx/>
                <a:uFillTx/>
                <a:latin typeface="Arial"/>
                <a:ea typeface="+mn-ea"/>
                <a:cs typeface="+mn-cs"/>
              </a:rPr>
              <a:t> </a:t>
            </a:r>
            <a:r>
              <a:rPr kumimoji="0" lang="en-US" sz="1800" b="0" i="0" u="none" strike="noStrike" kern="0" cap="none" spc="0" normalizeH="0" baseline="0" noProof="0" dirty="0">
                <a:ln>
                  <a:noFill/>
                </a:ln>
                <a:solidFill>
                  <a:srgbClr val="000000"/>
                </a:solidFill>
                <a:effectLst/>
                <a:uLnTx/>
                <a:uFillTx/>
                <a:latin typeface="Arial"/>
                <a:ea typeface="+mn-ea"/>
                <a:cs typeface="+mn-cs"/>
              </a:rPr>
              <a:t>plastics.</a:t>
            </a:r>
            <a:br>
              <a:rPr kumimoji="0" lang="cs-CZ" sz="1800" b="0" i="0" u="none" strike="noStrike" kern="0" cap="none" spc="0" normalizeH="0" baseline="0" noProof="0" dirty="0">
                <a:ln>
                  <a:noFill/>
                </a:ln>
                <a:solidFill>
                  <a:srgbClr val="000000"/>
                </a:solidFill>
                <a:effectLst/>
                <a:uLnTx/>
                <a:uFillTx/>
                <a:latin typeface="Arial"/>
                <a:ea typeface="+mn-ea"/>
                <a:cs typeface="+mn-cs"/>
              </a:rPr>
            </a:br>
            <a:br>
              <a:rPr kumimoji="0" lang="cs-CZ" sz="1800" b="0" i="0" u="none" strike="noStrike" kern="0" cap="none" spc="0" normalizeH="0" baseline="0" noProof="0" dirty="0">
                <a:ln>
                  <a:noFill/>
                </a:ln>
                <a:solidFill>
                  <a:srgbClr val="000000"/>
                </a:solidFill>
                <a:effectLst/>
                <a:uLnTx/>
                <a:uFillTx/>
                <a:latin typeface="Arial"/>
                <a:ea typeface="+mn-ea"/>
                <a:cs typeface="+mn-cs"/>
              </a:rPr>
            </a:br>
            <a:r>
              <a:rPr kumimoji="0" lang="en-US" sz="1800" b="1" i="0" u="none" strike="noStrike" kern="0" cap="none" spc="0" normalizeH="0" baseline="0" noProof="0" dirty="0">
                <a:ln>
                  <a:noFill/>
                </a:ln>
                <a:solidFill>
                  <a:srgbClr val="000000"/>
                </a:solidFill>
                <a:effectLst/>
                <a:uLnTx/>
                <a:uFillTx/>
                <a:latin typeface="Arial"/>
                <a:ea typeface="+mn-ea"/>
                <a:cs typeface="+mn-cs"/>
              </a:rPr>
              <a:t>The European Coalition for Chemical Recycling </a:t>
            </a:r>
            <a:r>
              <a:rPr kumimoji="0" lang="cs-CZ" sz="1800" b="1" i="0" u="none" strike="noStrike" kern="0" cap="none" spc="0" normalizeH="0" baseline="0" noProof="0" dirty="0">
                <a:ln>
                  <a:noFill/>
                </a:ln>
                <a:solidFill>
                  <a:srgbClr val="000000"/>
                </a:solidFill>
                <a:effectLst/>
                <a:uLnTx/>
                <a:uFillTx/>
                <a:latin typeface="Arial"/>
                <a:ea typeface="+mn-ea"/>
                <a:cs typeface="+mn-cs"/>
              </a:rPr>
              <a:t>(</a:t>
            </a:r>
            <a:r>
              <a:rPr kumimoji="0" lang="en-US" sz="1800" b="1" i="0" u="none" strike="noStrike" kern="0" cap="none" spc="0" normalizeH="0" baseline="0" noProof="0" dirty="0">
                <a:ln>
                  <a:noFill/>
                </a:ln>
                <a:solidFill>
                  <a:srgbClr val="000000"/>
                </a:solidFill>
                <a:effectLst/>
                <a:uLnTx/>
                <a:uFillTx/>
                <a:latin typeface="Arial"/>
                <a:ea typeface="+mn-ea"/>
                <a:cs typeface="+mn-cs"/>
              </a:rPr>
              <a:t>Cefic and PlasticsEurope</a:t>
            </a:r>
            <a:r>
              <a:rPr kumimoji="0" lang="cs-CZ" sz="1800" b="1" i="0" u="none" strike="noStrike" kern="0" cap="none" spc="0" normalizeH="0" baseline="0" noProof="0" dirty="0">
                <a:ln>
                  <a:noFill/>
                </a:ln>
                <a:solidFill>
                  <a:srgbClr val="000000"/>
                </a:solidFill>
                <a:effectLst/>
                <a:uLnTx/>
                <a:uFillTx/>
                <a:latin typeface="Arial"/>
                <a:ea typeface="+mn-ea"/>
                <a:cs typeface="+mn-cs"/>
              </a:rPr>
              <a:t>):</a:t>
            </a:r>
            <a:br>
              <a:rPr kumimoji="0" lang="cs-CZ" sz="1800" b="1" i="0" u="none" strike="noStrike" kern="0" cap="none" spc="0" normalizeH="0" baseline="0" noProof="0" dirty="0">
                <a:ln>
                  <a:noFill/>
                </a:ln>
                <a:solidFill>
                  <a:srgbClr val="000000"/>
                </a:solidFill>
                <a:effectLst/>
                <a:uLnTx/>
                <a:uFillTx/>
                <a:latin typeface="Arial"/>
                <a:ea typeface="+mn-ea"/>
                <a:cs typeface="+mn-cs"/>
              </a:rPr>
            </a:br>
            <a:r>
              <a:rPr kumimoji="0" lang="en-US" sz="1800" b="0" i="0" u="none" strike="noStrike" kern="0" cap="none" spc="0" normalizeH="0" baseline="0" noProof="0" dirty="0">
                <a:ln>
                  <a:noFill/>
                </a:ln>
                <a:solidFill>
                  <a:srgbClr val="000000"/>
                </a:solidFill>
                <a:effectLst/>
                <a:uLnTx/>
                <a:uFillTx/>
                <a:latin typeface="Arial"/>
                <a:ea typeface="+mn-ea"/>
                <a:cs typeface="+mn-cs"/>
              </a:rPr>
              <a:t>Chemical Recycling converts polymeric waste by </a:t>
            </a:r>
            <a:r>
              <a:rPr kumimoji="0" lang="en-US" sz="1800" b="1" i="0" u="none" strike="noStrike" kern="0" cap="none" spc="0" normalizeH="0" baseline="0" noProof="0" dirty="0">
                <a:ln>
                  <a:noFill/>
                </a:ln>
                <a:solidFill>
                  <a:srgbClr val="000000"/>
                </a:solidFill>
                <a:effectLst/>
                <a:uLnTx/>
                <a:uFillTx/>
                <a:latin typeface="Arial"/>
                <a:ea typeface="+mn-ea"/>
                <a:cs typeface="+mn-cs"/>
              </a:rPr>
              <a:t>changing its chemical structure</a:t>
            </a:r>
            <a:r>
              <a:rPr kumimoji="0" lang="en-US" sz="1800" b="0" i="0" u="none" strike="noStrike" kern="0" cap="none" spc="0" normalizeH="0" baseline="0" noProof="0" dirty="0">
                <a:ln>
                  <a:noFill/>
                </a:ln>
                <a:solidFill>
                  <a:srgbClr val="000000"/>
                </a:solidFill>
                <a:effectLst/>
                <a:uLnTx/>
                <a:uFillTx/>
                <a:latin typeface="Arial"/>
                <a:ea typeface="+mn-ea"/>
                <a:cs typeface="+mn-cs"/>
              </a:rPr>
              <a:t> to produce substances that are</a:t>
            </a:r>
            <a:r>
              <a:rPr kumimoji="0" lang="cs-CZ" sz="1800" b="0" i="0" u="none" strike="noStrike" kern="0" cap="none" spc="0" normalizeH="0" baseline="0" noProof="0" dirty="0">
                <a:ln>
                  <a:noFill/>
                </a:ln>
                <a:solidFill>
                  <a:srgbClr val="000000"/>
                </a:solidFill>
                <a:effectLst/>
                <a:uLnTx/>
                <a:uFillTx/>
                <a:latin typeface="Arial"/>
                <a:ea typeface="+mn-ea"/>
                <a:cs typeface="+mn-cs"/>
              </a:rPr>
              <a:t> </a:t>
            </a:r>
            <a:r>
              <a:rPr kumimoji="0" lang="en-US" sz="1800" b="0" i="0" u="none" strike="noStrike" kern="0" cap="none" spc="0" normalizeH="0" baseline="0" noProof="0" dirty="0">
                <a:ln>
                  <a:noFill/>
                </a:ln>
                <a:solidFill>
                  <a:srgbClr val="000000"/>
                </a:solidFill>
                <a:effectLst/>
                <a:uLnTx/>
                <a:uFillTx/>
                <a:latin typeface="Arial"/>
                <a:ea typeface="+mn-ea"/>
                <a:cs typeface="+mn-cs"/>
              </a:rPr>
              <a:t>used as products or as raw materials for the manufacturing of </a:t>
            </a:r>
            <a:r>
              <a:rPr kumimoji="0" lang="en-US" sz="1800" b="1" i="0" u="none" strike="noStrike" kern="0" cap="none" spc="0" normalizeH="0" baseline="0" noProof="0" dirty="0">
                <a:ln>
                  <a:noFill/>
                </a:ln>
                <a:solidFill>
                  <a:srgbClr val="000000"/>
                </a:solidFill>
                <a:effectLst/>
                <a:uLnTx/>
                <a:uFillTx/>
                <a:latin typeface="Arial"/>
                <a:ea typeface="+mn-ea"/>
                <a:cs typeface="+mn-cs"/>
              </a:rPr>
              <a:t>products</a:t>
            </a:r>
            <a:r>
              <a:rPr kumimoji="0" lang="en-US" sz="1800" b="0" i="0" u="none" strike="noStrike" kern="0" cap="none" spc="0" normalizeH="0" baseline="0" noProof="0" dirty="0">
                <a:ln>
                  <a:noFill/>
                </a:ln>
                <a:solidFill>
                  <a:srgbClr val="000000"/>
                </a:solidFill>
                <a:effectLst/>
                <a:uLnTx/>
                <a:uFillTx/>
                <a:latin typeface="Arial"/>
                <a:ea typeface="+mn-ea"/>
                <a:cs typeface="+mn-cs"/>
              </a:rPr>
              <a:t>. Products exclude those used as fuels or</a:t>
            </a:r>
            <a:r>
              <a:rPr kumimoji="0" lang="cs-CZ" sz="1800" b="0" i="0" u="none" strike="noStrike" kern="0" cap="none" spc="0" normalizeH="0" baseline="0" noProof="0" dirty="0">
                <a:ln>
                  <a:noFill/>
                </a:ln>
                <a:solidFill>
                  <a:srgbClr val="000000"/>
                </a:solidFill>
                <a:effectLst/>
                <a:uLnTx/>
                <a:uFillTx/>
                <a:latin typeface="Arial"/>
                <a:ea typeface="+mn-ea"/>
                <a:cs typeface="+mn-cs"/>
              </a:rPr>
              <a:t> </a:t>
            </a:r>
            <a:r>
              <a:rPr kumimoji="0" lang="en-US" sz="1800" b="0" i="0" u="none" strike="noStrike" kern="0" cap="none" spc="0" normalizeH="0" baseline="0" noProof="0" dirty="0">
                <a:ln>
                  <a:noFill/>
                </a:ln>
                <a:solidFill>
                  <a:srgbClr val="000000"/>
                </a:solidFill>
                <a:effectLst/>
                <a:uLnTx/>
                <a:uFillTx/>
                <a:latin typeface="Arial"/>
                <a:ea typeface="+mn-ea"/>
                <a:cs typeface="+mn-cs"/>
              </a:rPr>
              <a:t>means to generate energy</a:t>
            </a:r>
            <a:r>
              <a:rPr kumimoji="0" lang="cs-CZ" sz="1800" b="0" i="0" u="none" strike="noStrike" kern="0" cap="none" spc="0" normalizeH="0" baseline="0" noProof="0" dirty="0">
                <a:ln>
                  <a:noFill/>
                </a:ln>
                <a:solidFill>
                  <a:srgbClr val="000000"/>
                </a:solidFill>
                <a:effectLst/>
                <a:uLnTx/>
                <a:uFillTx/>
                <a:latin typeface="Arial"/>
                <a:ea typeface="+mn-ea"/>
                <a:cs typeface="+mn-cs"/>
              </a:rPr>
              <a:t>.</a:t>
            </a:r>
            <a:br>
              <a:rPr kumimoji="0" lang="cs-CZ" sz="1800" b="0" i="0" u="none" strike="noStrike" kern="0" cap="none" spc="0" normalizeH="0" baseline="0" noProof="0" dirty="0">
                <a:ln>
                  <a:noFill/>
                </a:ln>
                <a:solidFill>
                  <a:srgbClr val="000000"/>
                </a:solidFill>
                <a:effectLst/>
                <a:uLnTx/>
                <a:uFillTx/>
                <a:latin typeface="Arial"/>
                <a:ea typeface="+mn-ea"/>
                <a:cs typeface="+mn-cs"/>
              </a:rPr>
            </a:br>
            <a:endParaRPr lang="cs-CZ" sz="3200" b="1"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Tx/>
              <a:buSzTx/>
              <a:buFontTx/>
              <a:buNone/>
              <a:tabLst/>
              <a:defRPr/>
            </a:pPr>
            <a:fld id="{31DEF4AC-071E-4817-A6D8-4D816E5A89C1}" type="slidenum">
              <a:rPr kumimoji="0" lang="cs-CZ" altLang="en-US" sz="10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Tx/>
                <a:buSzTx/>
                <a:buFontTx/>
                <a:buNone/>
                <a:tabLst/>
                <a:defRPr/>
              </a:pPr>
              <a:t>5</a:t>
            </a:fld>
            <a:endParaRPr kumimoji="0" lang="cs-CZ" altLang="en-US" sz="10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1448394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251521" y="6093296"/>
            <a:ext cx="8616254" cy="576064"/>
          </a:xfrm>
        </p:spPr>
        <p:txBody>
          <a:bodyPr/>
          <a:lstStyle/>
          <a:p>
            <a:pPr marL="0" indent="0">
              <a:buNone/>
            </a:pPr>
            <a:r>
              <a:rPr lang="cs-CZ" sz="1800" b="1" dirty="0">
                <a:hlinkClick r:id="rId2"/>
              </a:rPr>
              <a:t>https://cefic.org/a-solution-provider-for-sustainability/chemical-recycling-making-plastics-circular/</a:t>
            </a:r>
            <a:r>
              <a:rPr lang="cs-CZ" sz="1800" b="1" dirty="0"/>
              <a:t> </a:t>
            </a:r>
          </a:p>
        </p:txBody>
      </p:sp>
      <p:sp>
        <p:nvSpPr>
          <p:cNvPr id="4" name="Zástupný symbol pro číslo snímku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2727B5F-CD8E-4BEC-B6BA-54E42988C5E4}" type="slidenum">
              <a:rPr kumimoji="0" lang="cs-CZ" altLang="cs-CZ" sz="14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cs-CZ" altLang="cs-CZ"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6" name="Obrázek 5">
            <a:extLst>
              <a:ext uri="{FF2B5EF4-FFF2-40B4-BE49-F238E27FC236}">
                <a16:creationId xmlns:a16="http://schemas.microsoft.com/office/drawing/2014/main" id="{85916888-4A83-4B07-832E-4081885548EB}"/>
              </a:ext>
            </a:extLst>
          </p:cNvPr>
          <p:cNvPicPr>
            <a:picLocks noChangeAspect="1"/>
          </p:cNvPicPr>
          <p:nvPr/>
        </p:nvPicPr>
        <p:blipFill>
          <a:blip r:embed="rId3"/>
          <a:stretch>
            <a:fillRect/>
          </a:stretch>
        </p:blipFill>
        <p:spPr>
          <a:xfrm>
            <a:off x="1343351" y="1"/>
            <a:ext cx="6291450" cy="6093295"/>
          </a:xfrm>
          <a:prstGeom prst="rect">
            <a:avLst/>
          </a:prstGeom>
        </p:spPr>
      </p:pic>
    </p:spTree>
    <p:extLst>
      <p:ext uri="{BB962C8B-B14F-4D97-AF65-F5344CB8AC3E}">
        <p14:creationId xmlns:p14="http://schemas.microsoft.com/office/powerpoint/2010/main" val="3132918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251521" y="1268760"/>
            <a:ext cx="8616254" cy="5112568"/>
          </a:xfrm>
        </p:spPr>
        <p:txBody>
          <a:bodyPr/>
          <a:lstStyle/>
          <a:p>
            <a:pPr marL="0" indent="0">
              <a:buNone/>
            </a:pPr>
            <a:endParaRPr lang="cs-CZ" sz="1800" b="1" dirty="0"/>
          </a:p>
          <a:p>
            <a:pPr marL="0" indent="0">
              <a:buNone/>
            </a:pPr>
            <a:endParaRPr lang="cs-CZ" sz="1800" b="1" dirty="0"/>
          </a:p>
        </p:txBody>
      </p:sp>
      <p:sp>
        <p:nvSpPr>
          <p:cNvPr id="4" name="Zástupný symbol pro číslo snímku 3"/>
          <p:cNvSpPr>
            <a:spLocks noGrp="1"/>
          </p:cNvSpPr>
          <p:nvPr>
            <p:ph type="sldNum" sz="quarter" idx="1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cs-CZ"/>
            </a:defPPr>
            <a:lvl1pPr algn="r" rtl="0" fontAlgn="base">
              <a:spcBef>
                <a:spcPct val="0"/>
              </a:spcBef>
              <a:spcAft>
                <a:spcPct val="0"/>
              </a:spcAft>
              <a:defRPr sz="1400" b="0"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fld id="{82727B5F-CD8E-4BEC-B6BA-54E42988C5E4}" type="slidenum">
              <a:rPr lang="cs-CZ" altLang="cs-CZ" smtClean="0"/>
              <a:pPr/>
              <a:t>7</a:t>
            </a:fld>
            <a:endParaRPr lang="cs-CZ" altLang="cs-CZ"/>
          </a:p>
        </p:txBody>
      </p:sp>
      <p:pic>
        <p:nvPicPr>
          <p:cNvPr id="5" name="Obrázek 4">
            <a:extLst>
              <a:ext uri="{FF2B5EF4-FFF2-40B4-BE49-F238E27FC236}">
                <a16:creationId xmlns:a16="http://schemas.microsoft.com/office/drawing/2014/main" id="{1616E3B3-A837-4E9B-A358-0A49B8CD28AF}"/>
              </a:ext>
            </a:extLst>
          </p:cNvPr>
          <p:cNvPicPr>
            <a:picLocks noChangeAspect="1"/>
          </p:cNvPicPr>
          <p:nvPr/>
        </p:nvPicPr>
        <p:blipFill>
          <a:blip r:embed="rId2"/>
          <a:stretch>
            <a:fillRect/>
          </a:stretch>
        </p:blipFill>
        <p:spPr>
          <a:xfrm>
            <a:off x="0" y="129342"/>
            <a:ext cx="9144000" cy="1884915"/>
          </a:xfrm>
          <a:prstGeom prst="rect">
            <a:avLst/>
          </a:prstGeom>
        </p:spPr>
      </p:pic>
      <p:pic>
        <p:nvPicPr>
          <p:cNvPr id="8" name="Obrázek 7">
            <a:extLst>
              <a:ext uri="{FF2B5EF4-FFF2-40B4-BE49-F238E27FC236}">
                <a16:creationId xmlns:a16="http://schemas.microsoft.com/office/drawing/2014/main" id="{6DDDE1BA-B0BB-4876-9AF1-01B8AD7D5A09}"/>
              </a:ext>
            </a:extLst>
          </p:cNvPr>
          <p:cNvPicPr>
            <a:picLocks noChangeAspect="1"/>
          </p:cNvPicPr>
          <p:nvPr/>
        </p:nvPicPr>
        <p:blipFill>
          <a:blip r:embed="rId3"/>
          <a:stretch>
            <a:fillRect/>
          </a:stretch>
        </p:blipFill>
        <p:spPr>
          <a:xfrm>
            <a:off x="0" y="2124822"/>
            <a:ext cx="9144000" cy="1881585"/>
          </a:xfrm>
          <a:prstGeom prst="rect">
            <a:avLst/>
          </a:prstGeom>
        </p:spPr>
      </p:pic>
      <p:pic>
        <p:nvPicPr>
          <p:cNvPr id="10" name="Obrázek 9">
            <a:extLst>
              <a:ext uri="{FF2B5EF4-FFF2-40B4-BE49-F238E27FC236}">
                <a16:creationId xmlns:a16="http://schemas.microsoft.com/office/drawing/2014/main" id="{1606CBCB-FD80-4209-9C2D-74667623CE2C}"/>
              </a:ext>
            </a:extLst>
          </p:cNvPr>
          <p:cNvPicPr>
            <a:picLocks noChangeAspect="1"/>
          </p:cNvPicPr>
          <p:nvPr/>
        </p:nvPicPr>
        <p:blipFill>
          <a:blip r:embed="rId4"/>
          <a:stretch>
            <a:fillRect/>
          </a:stretch>
        </p:blipFill>
        <p:spPr>
          <a:xfrm>
            <a:off x="0" y="4096963"/>
            <a:ext cx="9144000" cy="2057706"/>
          </a:xfrm>
          <a:prstGeom prst="rect">
            <a:avLst/>
          </a:prstGeom>
        </p:spPr>
      </p:pic>
    </p:spTree>
    <p:extLst>
      <p:ext uri="{BB962C8B-B14F-4D97-AF65-F5344CB8AC3E}">
        <p14:creationId xmlns:p14="http://schemas.microsoft.com/office/powerpoint/2010/main" val="27787114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251521" y="332657"/>
            <a:ext cx="8616254" cy="6048672"/>
          </a:xfrm>
        </p:spPr>
        <p:txBody>
          <a:bodyPr/>
          <a:lstStyle/>
          <a:p>
            <a:pPr marL="0" indent="0">
              <a:buNone/>
            </a:pPr>
            <a:r>
              <a:rPr lang="cs-CZ" sz="1800" b="1" dirty="0" err="1"/>
              <a:t>Issue</a:t>
            </a:r>
            <a:r>
              <a:rPr lang="cs-CZ" sz="1800" b="1" dirty="0"/>
              <a:t> Team </a:t>
            </a:r>
            <a:r>
              <a:rPr lang="cs-CZ" sz="1800" b="1" dirty="0" err="1"/>
              <a:t>for</a:t>
            </a:r>
            <a:r>
              <a:rPr lang="cs-CZ" sz="1800" b="1" dirty="0"/>
              <a:t> </a:t>
            </a:r>
            <a:r>
              <a:rPr lang="cs-CZ" sz="1800" b="1" dirty="0" err="1"/>
              <a:t>Chemical</a:t>
            </a:r>
            <a:r>
              <a:rPr lang="cs-CZ" sz="1800" b="1" dirty="0"/>
              <a:t> Recycling Cefic:</a:t>
            </a:r>
          </a:p>
          <a:p>
            <a:pPr marL="0" indent="0">
              <a:buNone/>
            </a:pPr>
            <a:r>
              <a:rPr lang="cs-CZ" sz="1800" b="1" dirty="0"/>
              <a:t>(</a:t>
            </a:r>
            <a:r>
              <a:rPr lang="cs-CZ" sz="1800" b="1" dirty="0">
                <a:hlinkClick r:id="rId2"/>
              </a:rPr>
              <a:t>https://cefic.org/</a:t>
            </a:r>
            <a:r>
              <a:rPr lang="cs-CZ" sz="1800" b="1" dirty="0" err="1">
                <a:hlinkClick r:id="rId2"/>
              </a:rPr>
              <a:t>library-item</a:t>
            </a:r>
            <a:r>
              <a:rPr lang="cs-CZ" sz="1800" b="1" dirty="0">
                <a:hlinkClick r:id="rId2"/>
              </a:rPr>
              <a:t>/</a:t>
            </a:r>
            <a:r>
              <a:rPr lang="cs-CZ" sz="1800" b="1" dirty="0" err="1">
                <a:hlinkClick r:id="rId2"/>
              </a:rPr>
              <a:t>cefic</a:t>
            </a:r>
            <a:r>
              <a:rPr lang="cs-CZ" sz="1800" b="1" dirty="0">
                <a:hlinkClick r:id="rId2"/>
              </a:rPr>
              <a:t>-</a:t>
            </a:r>
            <a:r>
              <a:rPr lang="cs-CZ" sz="1800" b="1" dirty="0" err="1">
                <a:hlinkClick r:id="rId2"/>
              </a:rPr>
              <a:t>position</a:t>
            </a:r>
            <a:r>
              <a:rPr lang="cs-CZ" sz="1800" b="1" dirty="0">
                <a:hlinkClick r:id="rId2"/>
              </a:rPr>
              <a:t>-</a:t>
            </a:r>
            <a:r>
              <a:rPr lang="cs-CZ" sz="1800" b="1" dirty="0" err="1">
                <a:hlinkClick r:id="rId2"/>
              </a:rPr>
              <a:t>paper</a:t>
            </a:r>
            <a:r>
              <a:rPr lang="cs-CZ" sz="1800" b="1" dirty="0">
                <a:hlinkClick r:id="rId2"/>
              </a:rPr>
              <a:t>-on-</a:t>
            </a:r>
            <a:r>
              <a:rPr lang="cs-CZ" sz="1800" b="1" dirty="0" err="1">
                <a:hlinkClick r:id="rId2"/>
              </a:rPr>
              <a:t>chemical</a:t>
            </a:r>
            <a:r>
              <a:rPr lang="cs-CZ" sz="1800" b="1" dirty="0">
                <a:hlinkClick r:id="rId2"/>
              </a:rPr>
              <a:t>-recycling</a:t>
            </a:r>
            <a:r>
              <a:rPr lang="cs-CZ" sz="1800" b="1" dirty="0"/>
              <a:t>) </a:t>
            </a:r>
          </a:p>
          <a:p>
            <a:pPr>
              <a:buFont typeface="Wingdings" panose="05000000000000000000" pitchFamily="2" charset="2"/>
              <a:buChar char="Ø"/>
            </a:pPr>
            <a:r>
              <a:rPr lang="en-US" sz="1800" dirty="0"/>
              <a:t>Feedstock recycling, also known as chemical recycling, aims to </a:t>
            </a:r>
            <a:r>
              <a:rPr lang="en-US" sz="1800" b="1" dirty="0"/>
              <a:t>convert plastic waste into</a:t>
            </a:r>
            <a:r>
              <a:rPr lang="cs-CZ" sz="1800" b="1" dirty="0"/>
              <a:t> </a:t>
            </a:r>
            <a:r>
              <a:rPr lang="en-US" sz="1800" b="1" dirty="0"/>
              <a:t>chemicals</a:t>
            </a:r>
            <a:r>
              <a:rPr lang="en-US" sz="1800" dirty="0"/>
              <a:t>. It is a process where the chemical structure of the polymer is changed and converted into</a:t>
            </a:r>
            <a:r>
              <a:rPr lang="cs-CZ" sz="1800" dirty="0"/>
              <a:t> </a:t>
            </a:r>
            <a:r>
              <a:rPr lang="en-US" sz="1800" dirty="0"/>
              <a:t>chemical building blocks including monomers that are then used again as a raw material in chemical</a:t>
            </a:r>
            <a:r>
              <a:rPr lang="cs-CZ" sz="1800" dirty="0"/>
              <a:t> </a:t>
            </a:r>
            <a:r>
              <a:rPr lang="en-US" sz="1800" dirty="0"/>
              <a:t>processes.</a:t>
            </a:r>
          </a:p>
          <a:p>
            <a:pPr marL="354013" indent="0">
              <a:buNone/>
            </a:pPr>
            <a:r>
              <a:rPr lang="en-US" sz="1800" dirty="0"/>
              <a:t>Feedstock recycling includes processes such as </a:t>
            </a:r>
            <a:r>
              <a:rPr lang="en-US" sz="1800" b="1" dirty="0"/>
              <a:t>gasification</a:t>
            </a:r>
            <a:r>
              <a:rPr lang="en-US" sz="1800" dirty="0"/>
              <a:t>, </a:t>
            </a:r>
            <a:r>
              <a:rPr lang="en-US" sz="1800" b="1" dirty="0"/>
              <a:t>pyrolysis</a:t>
            </a:r>
            <a:r>
              <a:rPr lang="en-US" sz="1800" dirty="0"/>
              <a:t>, </a:t>
            </a:r>
            <a:r>
              <a:rPr lang="en-US" sz="1800" b="1" dirty="0"/>
              <a:t>solvolysis</a:t>
            </a:r>
            <a:r>
              <a:rPr lang="en-US" sz="1800" dirty="0"/>
              <a:t>, and </a:t>
            </a:r>
            <a:r>
              <a:rPr lang="en-US" sz="1800" b="1" dirty="0" err="1"/>
              <a:t>depolymerisation</a:t>
            </a:r>
            <a:r>
              <a:rPr lang="en-US" sz="1800" dirty="0"/>
              <a:t>,</a:t>
            </a:r>
            <a:r>
              <a:rPr lang="cs-CZ" sz="1800" dirty="0"/>
              <a:t> </a:t>
            </a:r>
            <a:r>
              <a:rPr lang="en-US" sz="1800" dirty="0"/>
              <a:t>which break down plastic waste into chemical building blocks including monomers for the production of</a:t>
            </a:r>
            <a:r>
              <a:rPr lang="cs-CZ" sz="1800" dirty="0"/>
              <a:t> </a:t>
            </a:r>
            <a:r>
              <a:rPr lang="en-US" sz="1800" dirty="0"/>
              <a:t>plastics.</a:t>
            </a:r>
            <a:endParaRPr lang="cs-CZ" sz="1800" dirty="0"/>
          </a:p>
          <a:p>
            <a:pPr marL="354013" indent="0">
              <a:buNone/>
            </a:pPr>
            <a:endParaRPr lang="cs-CZ" sz="1800" dirty="0"/>
          </a:p>
          <a:p>
            <a:pPr>
              <a:spcAft>
                <a:spcPts val="300"/>
              </a:spcAft>
            </a:pPr>
            <a:r>
              <a:rPr lang="cs-CZ" sz="1800" dirty="0">
                <a:solidFill>
                  <a:srgbClr val="0070C0"/>
                </a:solidFill>
                <a:effectLst/>
                <a:ea typeface="Calibri" panose="020F0502020204030204" pitchFamily="34" charset="0"/>
                <a:cs typeface="Times New Roman" panose="02020603050405020304" pitchFamily="18" charset="0"/>
              </a:rPr>
              <a:t>Chemická recyklace je proces zaměřený na přeměnu plastového odpadu</a:t>
            </a:r>
            <a:br>
              <a:rPr lang="cs-CZ" sz="1800" dirty="0">
                <a:solidFill>
                  <a:srgbClr val="0070C0"/>
                </a:solidFill>
                <a:effectLst/>
                <a:ea typeface="Calibri" panose="020F0502020204030204" pitchFamily="34" charset="0"/>
                <a:cs typeface="Times New Roman" panose="02020603050405020304" pitchFamily="18" charset="0"/>
              </a:rPr>
            </a:br>
            <a:r>
              <a:rPr lang="cs-CZ" sz="1800" dirty="0">
                <a:solidFill>
                  <a:srgbClr val="FF0000"/>
                </a:solidFill>
                <a:effectLst/>
                <a:ea typeface="Calibri" panose="020F0502020204030204" pitchFamily="34" charset="0"/>
                <a:cs typeface="Times New Roman" panose="02020603050405020304" pitchFamily="18" charset="0"/>
              </a:rPr>
              <a:t>a dalšího polymerního nebo uhlíkaté sloučeniny obsahujícího odpadu</a:t>
            </a:r>
            <a:r>
              <a:rPr lang="cs-CZ" sz="1800" dirty="0">
                <a:solidFill>
                  <a:srgbClr val="0070C0"/>
                </a:solidFill>
                <a:effectLst/>
                <a:ea typeface="Calibri" panose="020F0502020204030204" pitchFamily="34" charset="0"/>
                <a:cs typeface="Times New Roman" panose="02020603050405020304" pitchFamily="18" charset="0"/>
              </a:rPr>
              <a:t> na chemikálie, ve kterém se chemická struktura polymeru přeměňuje na chemické látky včetně monomerů, které se následně znovu používají jako surovina v chemických procesech.</a:t>
            </a:r>
          </a:p>
          <a:p>
            <a:pPr>
              <a:spcAft>
                <a:spcPts val="300"/>
              </a:spcAft>
            </a:pPr>
            <a:r>
              <a:rPr lang="cs-CZ" sz="1800" dirty="0">
                <a:solidFill>
                  <a:srgbClr val="0070C0"/>
                </a:solidFill>
                <a:effectLst/>
                <a:ea typeface="Calibri" panose="020F0502020204030204" pitchFamily="34" charset="0"/>
                <a:cs typeface="Times New Roman" panose="02020603050405020304" pitchFamily="18" charset="0"/>
              </a:rPr>
              <a:t>Chemická recyklace zahrnuje procesy, jako je zplyňování, pyrolýza, </a:t>
            </a:r>
            <a:r>
              <a:rPr lang="cs-CZ" sz="1800" dirty="0" err="1">
                <a:solidFill>
                  <a:srgbClr val="0070C0"/>
                </a:solidFill>
                <a:effectLst/>
                <a:ea typeface="Calibri" panose="020F0502020204030204" pitchFamily="34" charset="0"/>
                <a:cs typeface="Times New Roman" panose="02020603050405020304" pitchFamily="18" charset="0"/>
              </a:rPr>
              <a:t>solvolýza</a:t>
            </a:r>
            <a:r>
              <a:rPr lang="cs-CZ" sz="1800" dirty="0">
                <a:solidFill>
                  <a:srgbClr val="0070C0"/>
                </a:solidFill>
                <a:effectLst/>
                <a:ea typeface="Calibri" panose="020F0502020204030204" pitchFamily="34" charset="0"/>
                <a:cs typeface="Times New Roman" panose="02020603050405020304" pitchFamily="18" charset="0"/>
              </a:rPr>
              <a:t> a depolymerace, které štěpí plastový odpad na chemické látky včetně monomerů pro výrobu plastů.</a:t>
            </a:r>
          </a:p>
          <a:p>
            <a:pPr>
              <a:spcAft>
                <a:spcPts val="300"/>
              </a:spcAft>
            </a:pPr>
            <a:r>
              <a:rPr lang="cs-CZ" sz="1800" i="1" dirty="0">
                <a:solidFill>
                  <a:srgbClr val="0070C0"/>
                </a:solidFill>
                <a:effectLst/>
                <a:ea typeface="Calibri" panose="020F0502020204030204" pitchFamily="34" charset="0"/>
                <a:cs typeface="Times New Roman" panose="02020603050405020304" pitchFamily="18" charset="0"/>
              </a:rPr>
              <a:t>Poznámka:</a:t>
            </a:r>
            <a:r>
              <a:rPr lang="cs-CZ" sz="1800" dirty="0">
                <a:solidFill>
                  <a:srgbClr val="0070C0"/>
                </a:solidFill>
                <a:effectLst/>
                <a:ea typeface="Calibri" panose="020F0502020204030204" pitchFamily="34" charset="0"/>
                <a:cs typeface="Times New Roman" panose="02020603050405020304" pitchFamily="18" charset="0"/>
              </a:rPr>
              <a:t> Konverze plastového odpadu na paliva může hrát roli v udržitelném nakládání s odpady, avšak podle názoru Cefic se nejedná o proces recyklace.</a:t>
            </a:r>
          </a:p>
          <a:p>
            <a:pPr marL="354013" indent="0">
              <a:buNone/>
            </a:pPr>
            <a:endParaRPr lang="cs-CZ" sz="1600" dirty="0"/>
          </a:p>
        </p:txBody>
      </p:sp>
      <p:sp>
        <p:nvSpPr>
          <p:cNvPr id="4" name="Zástupný symbol pro číslo snímku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2727B5F-CD8E-4BEC-B6BA-54E42988C5E4}" type="slidenum">
              <a:rPr kumimoji="0" lang="cs-CZ" altLang="cs-CZ" sz="14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cs-CZ" altLang="cs-CZ"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408036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Zástupný symbol pro číslo snímku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95DD6AE6-E15D-43ED-B7DA-B82725AA7AB0}" type="slidenum">
              <a:rPr kumimoji="0" lang="cs-CZ" altLang="cs-CZ" sz="1400" b="0" i="0" u="none" strike="noStrike" kern="1200" cap="none" spc="0" normalizeH="0" baseline="0" noProof="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cs-CZ" altLang="cs-CZ" sz="14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9220" name="Rectangle 15"/>
          <p:cNvSpPr>
            <a:spLocks noChangeArrowheads="1"/>
          </p:cNvSpPr>
          <p:nvPr/>
        </p:nvSpPr>
        <p:spPr bwMode="auto">
          <a:xfrm>
            <a:off x="8585200" y="5735638"/>
            <a:ext cx="184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50000"/>
              </a:spcBef>
              <a:spcAft>
                <a:spcPct val="0"/>
              </a:spcAft>
              <a:buClr>
                <a:srgbClr val="FF3300"/>
              </a:buClr>
              <a:buSzPct val="120000"/>
              <a:buFontTx/>
              <a:buNone/>
              <a:tabLst/>
              <a:defRPr/>
            </a:pPr>
            <a:endParaRPr kumimoji="0" lang="cs-CZ" altLang="cs-CZ" sz="2000" b="1" i="0" u="none" strike="noStrike" kern="1200" cap="none" spc="0" normalizeH="0" baseline="0" noProof="0">
              <a:ln>
                <a:noFill/>
              </a:ln>
              <a:solidFill>
                <a:srgbClr val="0000FF"/>
              </a:solidFill>
              <a:effectLst/>
              <a:uLnTx/>
              <a:uFillTx/>
              <a:latin typeface="Tahoma" panose="020B0604030504040204" pitchFamily="34" charset="0"/>
              <a:ea typeface="+mn-ea"/>
              <a:cs typeface="+mn-cs"/>
            </a:endParaRPr>
          </a:p>
        </p:txBody>
      </p:sp>
      <p:graphicFrame>
        <p:nvGraphicFramePr>
          <p:cNvPr id="14" name="Tabulka 13">
            <a:extLst>
              <a:ext uri="{FF2B5EF4-FFF2-40B4-BE49-F238E27FC236}">
                <a16:creationId xmlns:a16="http://schemas.microsoft.com/office/drawing/2014/main" id="{CEBA81FB-2835-4EA2-843D-403E7B7E6785}"/>
              </a:ext>
            </a:extLst>
          </p:cNvPr>
          <p:cNvGraphicFramePr>
            <a:graphicFrameLocks noGrp="1"/>
          </p:cNvGraphicFramePr>
          <p:nvPr>
            <p:extLst>
              <p:ext uri="{D42A27DB-BD31-4B8C-83A1-F6EECF244321}">
                <p14:modId xmlns:p14="http://schemas.microsoft.com/office/powerpoint/2010/main" val="1559345140"/>
              </p:ext>
            </p:extLst>
          </p:nvPr>
        </p:nvGraphicFramePr>
        <p:xfrm>
          <a:off x="179512" y="1412776"/>
          <a:ext cx="8640960" cy="890778"/>
        </p:xfrm>
        <a:graphic>
          <a:graphicData uri="http://schemas.openxmlformats.org/drawingml/2006/table">
            <a:tbl>
              <a:tblPr firstRow="1" firstCol="1" bandRow="1"/>
              <a:tblGrid>
                <a:gridCol w="5616624">
                  <a:extLst>
                    <a:ext uri="{9D8B030D-6E8A-4147-A177-3AD203B41FA5}">
                      <a16:colId xmlns:a16="http://schemas.microsoft.com/office/drawing/2014/main" val="560994883"/>
                    </a:ext>
                  </a:extLst>
                </a:gridCol>
                <a:gridCol w="792088">
                  <a:extLst>
                    <a:ext uri="{9D8B030D-6E8A-4147-A177-3AD203B41FA5}">
                      <a16:colId xmlns:a16="http://schemas.microsoft.com/office/drawing/2014/main" val="1067820628"/>
                    </a:ext>
                  </a:extLst>
                </a:gridCol>
                <a:gridCol w="2232248">
                  <a:extLst>
                    <a:ext uri="{9D8B030D-6E8A-4147-A177-3AD203B41FA5}">
                      <a16:colId xmlns:a16="http://schemas.microsoft.com/office/drawing/2014/main" val="4109633904"/>
                    </a:ext>
                  </a:extLst>
                </a:gridCol>
              </a:tblGrid>
              <a:tr h="171450">
                <a:tc>
                  <a:txBody>
                    <a:bodyPr/>
                    <a:lstStyle/>
                    <a:p>
                      <a:pPr>
                        <a:lnSpc>
                          <a:spcPct val="115000"/>
                        </a:lnSpc>
                        <a:spcAft>
                          <a:spcPts val="1000"/>
                        </a:spcAft>
                      </a:pPr>
                      <a:r>
                        <a:rPr lang="cs-CZ" sz="1800" dirty="0">
                          <a:effectLst/>
                          <a:latin typeface="Calibri" panose="020F0502020204030204" pitchFamily="34" charset="0"/>
                          <a:ea typeface="Times New Roman" panose="02020603050405020304" pitchFamily="18" charset="0"/>
                          <a:cs typeface="Arial" panose="020B0604020202020204" pitchFamily="34" charset="0"/>
                        </a:rPr>
                        <a:t>pyrolýza s produktem určeným k materiálovému využití</a:t>
                      </a:r>
                      <a:endParaRPr lang="cs-CZ"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cs-CZ" sz="1800">
                          <a:effectLst/>
                          <a:latin typeface="Calibri" panose="020F0502020204030204" pitchFamily="34" charset="0"/>
                          <a:ea typeface="Times New Roman" panose="02020603050405020304" pitchFamily="18" charset="0"/>
                          <a:cs typeface="Arial" panose="020B0604020202020204" pitchFamily="34" charset="0"/>
                        </a:rPr>
                        <a:t>5.19.0</a:t>
                      </a:r>
                      <a:endParaRPr lang="cs-CZ"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cs-CZ" sz="1600" dirty="0">
                          <a:effectLst/>
                          <a:latin typeface="Calibri" panose="020F0502020204030204" pitchFamily="34" charset="0"/>
                          <a:ea typeface="Times New Roman" panose="02020603050405020304" pitchFamily="18" charset="0"/>
                          <a:cs typeface="Arial" panose="020B0604020202020204" pitchFamily="34" charset="0"/>
                        </a:rPr>
                        <a:t>(R3a, </a:t>
                      </a:r>
                      <a:r>
                        <a:rPr lang="cs-CZ" sz="1600" dirty="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R3i, R4a, R5a, R5g)</a:t>
                      </a:r>
                      <a:endParaRPr lang="cs-CZ"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09740996"/>
                  </a:ext>
                </a:extLst>
              </a:tr>
              <a:tr h="171450">
                <a:tc>
                  <a:txBody>
                    <a:bodyPr/>
                    <a:lstStyle/>
                    <a:p>
                      <a:pPr>
                        <a:lnSpc>
                          <a:spcPct val="115000"/>
                        </a:lnSpc>
                        <a:spcAft>
                          <a:spcPts val="1000"/>
                        </a:spcAft>
                      </a:pPr>
                      <a:r>
                        <a:rPr lang="cs-CZ" sz="1800" dirty="0">
                          <a:effectLst/>
                          <a:latin typeface="Calibri" panose="020F0502020204030204" pitchFamily="34" charset="0"/>
                          <a:ea typeface="Times New Roman" panose="02020603050405020304" pitchFamily="18" charset="0"/>
                          <a:cs typeface="Arial" panose="020B0604020202020204" pitchFamily="34" charset="0"/>
                        </a:rPr>
                        <a:t>plazma s produktem určeným k materiálovému využití</a:t>
                      </a:r>
                      <a:endParaRPr lang="cs-CZ"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cs-CZ" sz="1800">
                          <a:effectLst/>
                          <a:latin typeface="Calibri" panose="020F0502020204030204" pitchFamily="34" charset="0"/>
                          <a:ea typeface="Times New Roman" panose="02020603050405020304" pitchFamily="18" charset="0"/>
                          <a:cs typeface="Arial" panose="020B0604020202020204" pitchFamily="34" charset="0"/>
                        </a:rPr>
                        <a:t>5.20.0</a:t>
                      </a:r>
                      <a:endParaRPr lang="cs-CZ"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cs-CZ" sz="1600" dirty="0">
                          <a:effectLst/>
                          <a:latin typeface="Calibri" panose="020F0502020204030204" pitchFamily="34" charset="0"/>
                          <a:ea typeface="Times New Roman" panose="02020603050405020304" pitchFamily="18" charset="0"/>
                          <a:cs typeface="Arial" panose="020B0604020202020204" pitchFamily="34" charset="0"/>
                        </a:rPr>
                        <a:t>(R3a, </a:t>
                      </a:r>
                      <a:r>
                        <a:rPr lang="cs-CZ" sz="1600" dirty="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R3i, R4a, </a:t>
                      </a:r>
                      <a:r>
                        <a:rPr lang="cs-CZ" sz="1600" dirty="0">
                          <a:effectLst/>
                          <a:latin typeface="Calibri" panose="020F0502020204030204" pitchFamily="34" charset="0"/>
                          <a:ea typeface="Times New Roman" panose="02020603050405020304" pitchFamily="18" charset="0"/>
                          <a:cs typeface="Arial" panose="020B0604020202020204" pitchFamily="34" charset="0"/>
                        </a:rPr>
                        <a:t>R5a, </a:t>
                      </a:r>
                      <a:r>
                        <a:rPr lang="cs-CZ" sz="1600" dirty="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R5g)</a:t>
                      </a:r>
                      <a:endParaRPr lang="cs-CZ"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21407757"/>
                  </a:ext>
                </a:extLst>
              </a:tr>
              <a:tr h="171450">
                <a:tc>
                  <a:txBody>
                    <a:bodyPr/>
                    <a:lstStyle/>
                    <a:p>
                      <a:pPr>
                        <a:lnSpc>
                          <a:spcPct val="115000"/>
                        </a:lnSpc>
                        <a:spcAft>
                          <a:spcPts val="1000"/>
                        </a:spcAft>
                      </a:pPr>
                      <a:r>
                        <a:rPr lang="cs-CZ" sz="1800" dirty="0">
                          <a:effectLst/>
                          <a:latin typeface="Calibri" panose="020F0502020204030204" pitchFamily="34" charset="0"/>
                          <a:ea typeface="Times New Roman" panose="02020603050405020304" pitchFamily="18" charset="0"/>
                          <a:cs typeface="Arial" panose="020B0604020202020204" pitchFamily="34" charset="0"/>
                        </a:rPr>
                        <a:t>Rozpouštění s produkty použitelnými jako původní surovina</a:t>
                      </a:r>
                      <a:endParaRPr lang="cs-CZ"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cs-CZ" sz="1800">
                          <a:effectLst/>
                          <a:latin typeface="Calibri" panose="020F0502020204030204" pitchFamily="34" charset="0"/>
                          <a:ea typeface="Times New Roman" panose="02020603050405020304" pitchFamily="18" charset="0"/>
                          <a:cs typeface="Arial" panose="020B0604020202020204" pitchFamily="34" charset="0"/>
                        </a:rPr>
                        <a:t>5.14.4</a:t>
                      </a:r>
                      <a:endParaRPr lang="cs-CZ"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cs-CZ" sz="1600" dirty="0">
                          <a:effectLst/>
                          <a:latin typeface="Calibri" panose="020F0502020204030204" pitchFamily="34" charset="0"/>
                          <a:ea typeface="Times New Roman" panose="02020603050405020304" pitchFamily="18" charset="0"/>
                          <a:cs typeface="Arial" panose="020B0604020202020204" pitchFamily="34" charset="0"/>
                        </a:rPr>
                        <a:t>(R3e</a:t>
                      </a:r>
                      <a:r>
                        <a:rPr lang="cs-CZ" sz="1600" dirty="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 R3f, R3q)</a:t>
                      </a:r>
                      <a:endParaRPr lang="cs-CZ"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57385337"/>
                  </a:ext>
                </a:extLst>
              </a:tr>
            </a:tbl>
          </a:graphicData>
        </a:graphic>
      </p:graphicFrame>
      <p:graphicFrame>
        <p:nvGraphicFramePr>
          <p:cNvPr id="16" name="Tabulka 15">
            <a:extLst>
              <a:ext uri="{FF2B5EF4-FFF2-40B4-BE49-F238E27FC236}">
                <a16:creationId xmlns:a16="http://schemas.microsoft.com/office/drawing/2014/main" id="{A93A175A-F162-4330-B19F-8155E4D5CD81}"/>
              </a:ext>
            </a:extLst>
          </p:cNvPr>
          <p:cNvGraphicFramePr>
            <a:graphicFrameLocks noGrp="1"/>
          </p:cNvGraphicFramePr>
          <p:nvPr>
            <p:extLst>
              <p:ext uri="{D42A27DB-BD31-4B8C-83A1-F6EECF244321}">
                <p14:modId xmlns:p14="http://schemas.microsoft.com/office/powerpoint/2010/main" val="2148497335"/>
              </p:ext>
            </p:extLst>
          </p:nvPr>
        </p:nvGraphicFramePr>
        <p:xfrm>
          <a:off x="179512" y="4029806"/>
          <a:ext cx="8640960" cy="1649476"/>
        </p:xfrm>
        <a:graphic>
          <a:graphicData uri="http://schemas.openxmlformats.org/drawingml/2006/table">
            <a:tbl>
              <a:tblPr firstRow="1" firstCol="1" bandRow="1"/>
              <a:tblGrid>
                <a:gridCol w="5620132">
                  <a:extLst>
                    <a:ext uri="{9D8B030D-6E8A-4147-A177-3AD203B41FA5}">
                      <a16:colId xmlns:a16="http://schemas.microsoft.com/office/drawing/2014/main" val="571379757"/>
                    </a:ext>
                  </a:extLst>
                </a:gridCol>
                <a:gridCol w="788580">
                  <a:extLst>
                    <a:ext uri="{9D8B030D-6E8A-4147-A177-3AD203B41FA5}">
                      <a16:colId xmlns:a16="http://schemas.microsoft.com/office/drawing/2014/main" val="11059914"/>
                    </a:ext>
                  </a:extLst>
                </a:gridCol>
                <a:gridCol w="2232248">
                  <a:extLst>
                    <a:ext uri="{9D8B030D-6E8A-4147-A177-3AD203B41FA5}">
                      <a16:colId xmlns:a16="http://schemas.microsoft.com/office/drawing/2014/main" val="4089767883"/>
                    </a:ext>
                  </a:extLst>
                </a:gridCol>
              </a:tblGrid>
              <a:tr h="581025">
                <a:tc>
                  <a:txBody>
                    <a:bodyPr/>
                    <a:lstStyle/>
                    <a:p>
                      <a:pPr>
                        <a:lnSpc>
                          <a:spcPct val="115000"/>
                        </a:lnSpc>
                        <a:spcAft>
                          <a:spcPts val="1000"/>
                        </a:spcAft>
                      </a:pPr>
                      <a:r>
                        <a:rPr lang="cs-CZ" sz="1600" dirty="0">
                          <a:effectLst/>
                          <a:latin typeface="Calibri" panose="020F0502020204030204" pitchFamily="34" charset="0"/>
                          <a:ea typeface="Times New Roman" panose="02020603050405020304" pitchFamily="18" charset="0"/>
                          <a:cs typeface="Arial" panose="020B0604020202020204" pitchFamily="34" charset="0"/>
                        </a:rPr>
                        <a:t>Pyrolýza s energetickým využitím produktu, nebo produktem určeným k energetickému využití a s možným materiálovým využitím produktu</a:t>
                      </a:r>
                      <a:endParaRPr lang="cs-CZ"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cs-CZ" sz="1600">
                          <a:effectLst/>
                          <a:latin typeface="Calibri" panose="020F0502020204030204" pitchFamily="34" charset="0"/>
                          <a:ea typeface="Times New Roman" panose="02020603050405020304" pitchFamily="18" charset="0"/>
                          <a:cs typeface="Arial" panose="020B0604020202020204" pitchFamily="34" charset="0"/>
                        </a:rPr>
                        <a:t>4.11.0</a:t>
                      </a:r>
                      <a:endParaRPr lang="cs-CZ"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cs-CZ" sz="1600" dirty="0">
                          <a:effectLst/>
                          <a:latin typeface="Calibri" panose="020F0502020204030204" pitchFamily="34" charset="0"/>
                          <a:ea typeface="Times New Roman" panose="02020603050405020304" pitchFamily="18" charset="0"/>
                          <a:cs typeface="Arial" panose="020B0604020202020204" pitchFamily="34" charset="0"/>
                        </a:rPr>
                        <a:t>(R1a, R3a, </a:t>
                      </a:r>
                      <a:r>
                        <a:rPr lang="cs-CZ" sz="1600" dirty="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R4a, R5a, R5g)</a:t>
                      </a:r>
                      <a:endParaRPr lang="cs-CZ"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42238525"/>
                  </a:ext>
                </a:extLst>
              </a:tr>
              <a:tr h="581025">
                <a:tc>
                  <a:txBody>
                    <a:bodyPr/>
                    <a:lstStyle/>
                    <a:p>
                      <a:pPr>
                        <a:lnSpc>
                          <a:spcPct val="115000"/>
                        </a:lnSpc>
                        <a:spcAft>
                          <a:spcPts val="1000"/>
                        </a:spcAft>
                      </a:pPr>
                      <a:r>
                        <a:rPr lang="cs-CZ" sz="1600">
                          <a:effectLst/>
                          <a:latin typeface="Calibri" panose="020F0502020204030204" pitchFamily="34" charset="0"/>
                          <a:ea typeface="Times New Roman" panose="02020603050405020304" pitchFamily="18" charset="0"/>
                          <a:cs typeface="Arial" panose="020B0604020202020204" pitchFamily="34" charset="0"/>
                        </a:rPr>
                        <a:t>Plazma s energetickým využitím produktu, nebo produktem určeným k energetickému využití a s možným materiálovým využitím produktu</a:t>
                      </a:r>
                      <a:endParaRPr lang="cs-CZ"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cs-CZ" sz="1600">
                          <a:effectLst/>
                          <a:latin typeface="Calibri" panose="020F0502020204030204" pitchFamily="34" charset="0"/>
                          <a:ea typeface="Times New Roman" panose="02020603050405020304" pitchFamily="18" charset="0"/>
                          <a:cs typeface="Arial" panose="020B0604020202020204" pitchFamily="34" charset="0"/>
                        </a:rPr>
                        <a:t>4.12.0</a:t>
                      </a:r>
                      <a:endParaRPr lang="cs-CZ"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cs-CZ" sz="1600" dirty="0">
                          <a:effectLst/>
                          <a:latin typeface="Calibri" panose="020F0502020204030204" pitchFamily="34" charset="0"/>
                          <a:ea typeface="Times New Roman" panose="02020603050405020304" pitchFamily="18" charset="0"/>
                          <a:cs typeface="Arial" panose="020B0604020202020204" pitchFamily="34" charset="0"/>
                        </a:rPr>
                        <a:t>(R1a, R3a, </a:t>
                      </a:r>
                      <a:r>
                        <a:rPr lang="cs-CZ" sz="1600" dirty="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R4a, </a:t>
                      </a:r>
                      <a:r>
                        <a:rPr lang="cs-CZ" sz="1600" dirty="0">
                          <a:effectLst/>
                          <a:latin typeface="Calibri" panose="020F0502020204030204" pitchFamily="34" charset="0"/>
                          <a:ea typeface="Times New Roman" panose="02020603050405020304" pitchFamily="18" charset="0"/>
                          <a:cs typeface="Arial" panose="020B0604020202020204" pitchFamily="34" charset="0"/>
                        </a:rPr>
                        <a:t>R5a, </a:t>
                      </a:r>
                      <a:r>
                        <a:rPr lang="cs-CZ" sz="1600" dirty="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R5g)</a:t>
                      </a:r>
                      <a:endParaRPr lang="cs-CZ"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5670949"/>
                  </a:ext>
                </a:extLst>
              </a:tr>
            </a:tbl>
          </a:graphicData>
        </a:graphic>
      </p:graphicFrame>
      <p:sp>
        <p:nvSpPr>
          <p:cNvPr id="18" name="Text Box 11">
            <a:extLst>
              <a:ext uri="{FF2B5EF4-FFF2-40B4-BE49-F238E27FC236}">
                <a16:creationId xmlns:a16="http://schemas.microsoft.com/office/drawing/2014/main" id="{095C1FA0-BC6A-4D04-AB4F-81971D1AAE7F}"/>
              </a:ext>
            </a:extLst>
          </p:cNvPr>
          <p:cNvSpPr txBox="1">
            <a:spLocks noChangeArrowheads="1"/>
          </p:cNvSpPr>
          <p:nvPr/>
        </p:nvSpPr>
        <p:spPr bwMode="auto">
          <a:xfrm>
            <a:off x="157483" y="3604118"/>
            <a:ext cx="6048027" cy="369332"/>
          </a:xfrm>
          <a:prstGeom prst="rect">
            <a:avLst/>
          </a:prstGeom>
          <a:noFill/>
          <a:ln w="9525">
            <a:noFill/>
            <a:miter lim="800000"/>
            <a:headEnd/>
            <a:tailEnd/>
          </a:ln>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cs-CZ" sz="1800" b="1" i="0" u="none" strike="noStrike" kern="1200" cap="none" spc="0" normalizeH="0" baseline="0" noProof="0" dirty="0">
                <a:ln>
                  <a:noFill/>
                </a:ln>
                <a:solidFill>
                  <a:srgbClr val="0000CC"/>
                </a:solidFill>
                <a:effectLst/>
                <a:uLnTx/>
                <a:uFillTx/>
                <a:latin typeface="Tahoma" pitchFamily="34" charset="0"/>
                <a:ea typeface="+mn-ea"/>
                <a:cs typeface="+mn-cs"/>
              </a:rPr>
              <a:t>Energetické využití:</a:t>
            </a:r>
          </a:p>
        </p:txBody>
      </p:sp>
      <p:sp>
        <p:nvSpPr>
          <p:cNvPr id="19" name="Text Box 11">
            <a:extLst>
              <a:ext uri="{FF2B5EF4-FFF2-40B4-BE49-F238E27FC236}">
                <a16:creationId xmlns:a16="http://schemas.microsoft.com/office/drawing/2014/main" id="{F25C196C-E577-4C81-814B-47C73EE98BB6}"/>
              </a:ext>
            </a:extLst>
          </p:cNvPr>
          <p:cNvSpPr txBox="1">
            <a:spLocks noChangeArrowheads="1"/>
          </p:cNvSpPr>
          <p:nvPr/>
        </p:nvSpPr>
        <p:spPr bwMode="auto">
          <a:xfrm>
            <a:off x="202318" y="968504"/>
            <a:ext cx="6048027" cy="369332"/>
          </a:xfrm>
          <a:prstGeom prst="rect">
            <a:avLst/>
          </a:prstGeom>
          <a:noFill/>
          <a:ln w="9525">
            <a:noFill/>
            <a:miter lim="800000"/>
            <a:headEnd/>
            <a:tailEnd/>
          </a:ln>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cs-CZ" sz="1800" b="1" i="0" u="none" strike="noStrike" kern="1200" cap="none" spc="0" normalizeH="0" baseline="0" noProof="0" dirty="0">
                <a:ln>
                  <a:noFill/>
                </a:ln>
                <a:solidFill>
                  <a:srgbClr val="0000CC"/>
                </a:solidFill>
                <a:effectLst/>
                <a:uLnTx/>
                <a:uFillTx/>
                <a:latin typeface="Tahoma" pitchFamily="34" charset="0"/>
                <a:ea typeface="+mn-ea"/>
                <a:cs typeface="+mn-cs"/>
              </a:rPr>
              <a:t>Materiálové využití a recyklace:</a:t>
            </a:r>
          </a:p>
        </p:txBody>
      </p:sp>
    </p:spTree>
    <p:extLst>
      <p:ext uri="{BB962C8B-B14F-4D97-AF65-F5344CB8AC3E}">
        <p14:creationId xmlns:p14="http://schemas.microsoft.com/office/powerpoint/2010/main" val="101129873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_BASF_CONVERTED_TO_TAGS" val="1"/>
</p:tagLst>
</file>

<file path=ppt/theme/theme1.xml><?xml version="1.0" encoding="utf-8"?>
<a:theme xmlns:a="http://schemas.openxmlformats.org/drawingml/2006/main" name="Výchozí návrh">
  <a:themeElements>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ýchozí návrh">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cs-CZ"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cs-CZ" sz="1800" b="1" i="0" u="none" strike="noStrike" cap="none" normalizeH="0" baseline="0" smtClean="0">
            <a:ln>
              <a:noFill/>
            </a:ln>
            <a:solidFill>
              <a:schemeClr val="tx1"/>
            </a:solidFill>
            <a:effectLst/>
            <a:latin typeface="Arial" charset="0"/>
          </a:defRPr>
        </a:defPPr>
      </a:lstStyle>
    </a:lnDef>
  </a:objectDefaults>
  <a:extraClrSchemeLst>
    <a:extraClrScheme>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ýchozí návrh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ýchozí návrh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ýchozí návrh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ýchozí návrh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ýchozí návrh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ýchozí návrh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ýchozí návrh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ýchozí návrh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ýchozí návrh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ýchozí návrh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ýchozí návrh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chnické zprávy">
  <a:themeElements>
    <a:clrScheme name="Technické zprávy 2">
      <a:dk1>
        <a:srgbClr val="FF9900"/>
      </a:dk1>
      <a:lt1>
        <a:srgbClr val="FFFFFF"/>
      </a:lt1>
      <a:dk2>
        <a:srgbClr val="4DC024"/>
      </a:dk2>
      <a:lt2>
        <a:srgbClr val="FFFFFF"/>
      </a:lt2>
      <a:accent1>
        <a:srgbClr val="FF6600"/>
      </a:accent1>
      <a:accent2>
        <a:srgbClr val="24864C"/>
      </a:accent2>
      <a:accent3>
        <a:srgbClr val="B2DCAC"/>
      </a:accent3>
      <a:accent4>
        <a:srgbClr val="DADADA"/>
      </a:accent4>
      <a:accent5>
        <a:srgbClr val="FFB8AA"/>
      </a:accent5>
      <a:accent6>
        <a:srgbClr val="207944"/>
      </a:accent6>
      <a:hlink>
        <a:srgbClr val="4D4D4D"/>
      </a:hlink>
      <a:folHlink>
        <a:srgbClr val="5F5F5F"/>
      </a:folHlink>
    </a:clrScheme>
    <a:fontScheme name="Technické zprávy">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Technické zprávy 1">
        <a:dk1>
          <a:srgbClr val="F1B60F"/>
        </a:dk1>
        <a:lt1>
          <a:srgbClr val="FFFFFF"/>
        </a:lt1>
        <a:dk2>
          <a:srgbClr val="115606"/>
        </a:dk2>
        <a:lt2>
          <a:srgbClr val="F1B60F"/>
        </a:lt2>
        <a:accent1>
          <a:srgbClr val="CC9900"/>
        </a:accent1>
        <a:accent2>
          <a:srgbClr val="000000"/>
        </a:accent2>
        <a:accent3>
          <a:srgbClr val="AAB4AA"/>
        </a:accent3>
        <a:accent4>
          <a:srgbClr val="DADADA"/>
        </a:accent4>
        <a:accent5>
          <a:srgbClr val="E2CAAA"/>
        </a:accent5>
        <a:accent6>
          <a:srgbClr val="000000"/>
        </a:accent6>
        <a:hlink>
          <a:srgbClr val="FF6600"/>
        </a:hlink>
        <a:folHlink>
          <a:srgbClr val="DC5900"/>
        </a:folHlink>
      </a:clrScheme>
      <a:clrMap bg1="dk2" tx1="lt1" bg2="dk1" tx2="lt2" accent1="accent1" accent2="accent2" accent3="accent3" accent4="accent4" accent5="accent5" accent6="accent6" hlink="hlink" folHlink="folHlink"/>
    </a:extraClrScheme>
    <a:extraClrScheme>
      <a:clrScheme name="Technické zprávy 2">
        <a:dk1>
          <a:srgbClr val="FF9900"/>
        </a:dk1>
        <a:lt1>
          <a:srgbClr val="FFFFFF"/>
        </a:lt1>
        <a:dk2>
          <a:srgbClr val="4DC024"/>
        </a:dk2>
        <a:lt2>
          <a:srgbClr val="FFFFFF"/>
        </a:lt2>
        <a:accent1>
          <a:srgbClr val="FF6600"/>
        </a:accent1>
        <a:accent2>
          <a:srgbClr val="24864C"/>
        </a:accent2>
        <a:accent3>
          <a:srgbClr val="B2DCAC"/>
        </a:accent3>
        <a:accent4>
          <a:srgbClr val="DADADA"/>
        </a:accent4>
        <a:accent5>
          <a:srgbClr val="FFB8AA"/>
        </a:accent5>
        <a:accent6>
          <a:srgbClr val="207944"/>
        </a:accent6>
        <a:hlink>
          <a:srgbClr val="4D4D4D"/>
        </a:hlink>
        <a:folHlink>
          <a:srgbClr val="5F5F5F"/>
        </a:folHlink>
      </a:clrScheme>
      <a:clrMap bg1="dk2" tx1="lt1" bg2="dk1" tx2="lt2" accent1="accent1" accent2="accent2" accent3="accent3" accent4="accent4" accent5="accent5" accent6="accent6" hlink="hlink" folHlink="folHlink"/>
    </a:extraClrScheme>
    <a:extraClrScheme>
      <a:clrScheme name="Technické zprávy 3">
        <a:dk1>
          <a:srgbClr val="777777"/>
        </a:dk1>
        <a:lt1>
          <a:srgbClr val="FFFFFF"/>
        </a:lt1>
        <a:dk2>
          <a:srgbClr val="727272"/>
        </a:dk2>
        <a:lt2>
          <a:srgbClr val="FFFFFF"/>
        </a:lt2>
        <a:accent1>
          <a:srgbClr val="808080"/>
        </a:accent1>
        <a:accent2>
          <a:srgbClr val="555555"/>
        </a:accent2>
        <a:accent3>
          <a:srgbClr val="BCBCBC"/>
        </a:accent3>
        <a:accent4>
          <a:srgbClr val="DADADA"/>
        </a:accent4>
        <a:accent5>
          <a:srgbClr val="C0C0C0"/>
        </a:accent5>
        <a:accent6>
          <a:srgbClr val="4C4C4C"/>
        </a:accent6>
        <a:hlink>
          <a:srgbClr val="969696"/>
        </a:hlink>
        <a:folHlink>
          <a:srgbClr val="4D4D4D"/>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otiv sady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Motiv sady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342</TotalTime>
  <Words>1012</Words>
  <Application>Microsoft Office PowerPoint</Application>
  <PresentationFormat>Předvádění na obrazovce (4:3)</PresentationFormat>
  <Paragraphs>103</Paragraphs>
  <Slides>12</Slides>
  <Notes>3</Notes>
  <HiddenSlides>0</HiddenSlides>
  <MMClips>0</MMClips>
  <ScaleCrop>false</ScaleCrop>
  <HeadingPairs>
    <vt:vector size="8" baseType="variant">
      <vt:variant>
        <vt:lpstr>Použitá písma</vt:lpstr>
      </vt:variant>
      <vt:variant>
        <vt:i4>6</vt:i4>
      </vt:variant>
      <vt:variant>
        <vt:lpstr>Motiv</vt:lpstr>
      </vt:variant>
      <vt:variant>
        <vt:i4>2</vt:i4>
      </vt:variant>
      <vt:variant>
        <vt:lpstr>Vložené servery OLE</vt:lpstr>
      </vt:variant>
      <vt:variant>
        <vt:i4>1</vt:i4>
      </vt:variant>
      <vt:variant>
        <vt:lpstr>Nadpisy snímků</vt:lpstr>
      </vt:variant>
      <vt:variant>
        <vt:i4>12</vt:i4>
      </vt:variant>
    </vt:vector>
  </HeadingPairs>
  <TitlesOfParts>
    <vt:vector size="21" baseType="lpstr">
      <vt:lpstr>Arial</vt:lpstr>
      <vt:lpstr>Calibri</vt:lpstr>
      <vt:lpstr>Courier New</vt:lpstr>
      <vt:lpstr>Tahoma</vt:lpstr>
      <vt:lpstr>Times New Roman</vt:lpstr>
      <vt:lpstr>Wingdings</vt:lpstr>
      <vt:lpstr>Výchozí návrh</vt:lpstr>
      <vt:lpstr>Technické zprávy</vt:lpstr>
      <vt:lpstr>MSPhotoEd.3</vt:lpstr>
      <vt:lpstr>Prezentace aplikace PowerPoint</vt:lpstr>
      <vt:lpstr>Úvod</vt:lpstr>
      <vt:lpstr>Prezentace aplikace PowerPoint</vt:lpstr>
      <vt:lpstr>Chemická recyklace plastů</vt:lpstr>
      <vt:lpstr> Issue Team for Chemical Recycling Cefic: (https://cefic.org/library-item/cefic-position-paper-on-chemical-recycling)   Feedstock recycling, also known as chemical recycling, aims to convert plastic waste into chemicals. It is a process where the chemical structure of the polymer is changed and converted into chemical building blocks including monomers that are then used again as a raw material in chemical processes. Feedstock recycling includes processes such as gasification, pyrolysis, solvolysis, and depolymerisation, which break down plastic waste into chemical building blocks including monomers for the production of plastics.  The European Coalition for Chemical Recycling (Cefic and PlasticsEurope): Chemical Recycling converts polymeric waste by changing its chemical structure to produce substances that are used as products or as raw materials for the manufacturing of products. Products exclude those used as fuels or means to generate energy. </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Company>SCHP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PTP</dc:title>
  <dc:creator>reiss</dc:creator>
  <cp:lastModifiedBy>jiri.reiss@gmail.com</cp:lastModifiedBy>
  <cp:revision>305</cp:revision>
  <dcterms:created xsi:type="dcterms:W3CDTF">2006-02-21T14:23:35Z</dcterms:created>
  <dcterms:modified xsi:type="dcterms:W3CDTF">2020-12-07T01:19:26Z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_to_AIP">
    <vt:i4>0</vt:i4>
  </property>
</Properties>
</file>