
<file path=[Content_Types].xml><?xml version="1.0" encoding="utf-8"?>
<Types xmlns="http://schemas.openxmlformats.org/package/2006/content-types">
  <Default Extension="emf" ContentType="image/x-emf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3.xml" ContentType="application/vnd.openxmlformats-officedocument.theme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theme/theme5.xml" ContentType="application/vnd.openxmlformats-officedocument.theme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theme/theme6.xml" ContentType="application/vnd.openxmlformats-officedocument.theme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theme/theme7.xml" ContentType="application/vnd.openxmlformats-officedocument.theme+xml"/>
  <Override PartName="/ppt/theme/theme8.xml" ContentType="application/vnd.openxmlformats-officedocument.theme+xml"/>
  <Override PartName="/ppt/theme/theme9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989" r:id="rId2"/>
    <p:sldMasterId id="2147483977" r:id="rId3"/>
    <p:sldMasterId id="2147483965" r:id="rId4"/>
    <p:sldMasterId id="2147483941" r:id="rId5"/>
    <p:sldMasterId id="2147483953" r:id="rId6"/>
    <p:sldMasterId id="2147483853" r:id="rId7"/>
  </p:sldMasterIdLst>
  <p:notesMasterIdLst>
    <p:notesMasterId r:id="rId17"/>
  </p:notesMasterIdLst>
  <p:handoutMasterIdLst>
    <p:handoutMasterId r:id="rId18"/>
  </p:handoutMasterIdLst>
  <p:sldIdLst>
    <p:sldId id="304" r:id="rId8"/>
    <p:sldId id="321" r:id="rId9"/>
    <p:sldId id="332" r:id="rId10"/>
    <p:sldId id="340" r:id="rId11"/>
    <p:sldId id="341" r:id="rId12"/>
    <p:sldId id="337" r:id="rId13"/>
    <p:sldId id="338" r:id="rId14"/>
    <p:sldId id="339" r:id="rId15"/>
    <p:sldId id="267" r:id="rId16"/>
  </p:sldIdLst>
  <p:sldSz cx="9144000" cy="6858000" type="screen4x3"/>
  <p:notesSz cx="9926638" cy="6797675"/>
  <p:defaultTextStyle>
    <a:defPPr>
      <a:defRPr lang="cs-CZ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81">
          <p15:clr>
            <a:srgbClr val="A4A3A4"/>
          </p15:clr>
        </p15:guide>
        <p15:guide id="2" orient="horz" pos="3843">
          <p15:clr>
            <a:srgbClr val="A4A3A4"/>
          </p15:clr>
        </p15:guide>
        <p15:guide id="3" orient="horz" pos="3562">
          <p15:clr>
            <a:srgbClr val="A4A3A4"/>
          </p15:clr>
        </p15:guide>
        <p15:guide id="4" pos="5481">
          <p15:clr>
            <a:srgbClr val="A4A3A4"/>
          </p15:clr>
        </p15:guide>
        <p15:guide id="5" pos="280">
          <p15:clr>
            <a:srgbClr val="A4A3A4"/>
          </p15:clr>
        </p15:guide>
        <p15:guide id="6" pos="1746">
          <p15:clr>
            <a:srgbClr val="A4A3A4"/>
          </p15:clr>
        </p15:guide>
        <p15:guide id="7" pos="1462">
          <p15:clr>
            <a:srgbClr val="A4A3A4"/>
          </p15:clr>
        </p15:guide>
        <p15:guide id="8" pos="3207">
          <p15:clr>
            <a:srgbClr val="A4A3A4"/>
          </p15:clr>
        </p15:guide>
        <p15:guide id="9" pos="2928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141" userDrawn="1">
          <p15:clr>
            <a:srgbClr val="A4A3A4"/>
          </p15:clr>
        </p15:guide>
        <p15:guide id="2" pos="3128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Fedyszynová Ivana" initials="FI" lastIdx="0" clrIdx="0">
    <p:extLst>
      <p:ext uri="{19B8F6BF-5375-455C-9EA6-DF929625EA0E}">
        <p15:presenceInfo xmlns:p15="http://schemas.microsoft.com/office/powerpoint/2012/main" userId="Fedyszynová Ivana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3B5EA"/>
    <a:srgbClr val="B9E0F7"/>
    <a:srgbClr val="004B8D"/>
    <a:srgbClr val="FF3399"/>
    <a:srgbClr val="FF99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5809" autoAdjust="0"/>
    <p:restoredTop sz="64991" autoAdjust="0"/>
  </p:normalViewPr>
  <p:slideViewPr>
    <p:cSldViewPr snapToGrid="0" snapToObjects="1">
      <p:cViewPr varScale="1">
        <p:scale>
          <a:sx n="74" d="100"/>
          <a:sy n="74" d="100"/>
        </p:scale>
        <p:origin x="846" y="72"/>
      </p:cViewPr>
      <p:guideLst>
        <p:guide orient="horz" pos="281"/>
        <p:guide orient="horz" pos="3843"/>
        <p:guide orient="horz" pos="3562"/>
        <p:guide pos="5481"/>
        <p:guide pos="280"/>
        <p:guide pos="1746"/>
        <p:guide pos="1462"/>
        <p:guide pos="3207"/>
        <p:guide pos="292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notesViewPr>
    <p:cSldViewPr snapToGrid="0" snapToObjects="1">
      <p:cViewPr varScale="1">
        <p:scale>
          <a:sx n="122" d="100"/>
          <a:sy n="122" d="100"/>
        </p:scale>
        <p:origin x="1842" y="90"/>
      </p:cViewPr>
      <p:guideLst>
        <p:guide orient="horz" pos="2141"/>
        <p:guide pos="3128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slide" Target="slides/slide6.xml"/><Relationship Id="rId18" Type="http://schemas.openxmlformats.org/officeDocument/2006/relationships/handoutMaster" Target="handoutMasters/handoutMaster1.xml"/><Relationship Id="rId3" Type="http://schemas.openxmlformats.org/officeDocument/2006/relationships/slideMaster" Target="slideMasters/slideMaster3.xml"/><Relationship Id="rId21" Type="http://schemas.openxmlformats.org/officeDocument/2006/relationships/viewProps" Target="viewProps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5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9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4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8.xml"/><Relationship Id="rId23" Type="http://schemas.openxmlformats.org/officeDocument/2006/relationships/tableStyles" Target="tableStyles.xml"/><Relationship Id="rId10" Type="http://schemas.openxmlformats.org/officeDocument/2006/relationships/slide" Target="slides/slide3.xml"/><Relationship Id="rId19" Type="http://schemas.openxmlformats.org/officeDocument/2006/relationships/commentAuthors" Target="commentAuthor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2.xml"/><Relationship Id="rId14" Type="http://schemas.openxmlformats.org/officeDocument/2006/relationships/slide" Target="slides/slide7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3090195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quarter" idx="1"/>
          </p:nvPr>
        </p:nvSpPr>
        <p:spPr>
          <a:xfrm>
            <a:off x="5624017" y="1"/>
            <a:ext cx="4300308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730C6E15-3184-43C5-8A1B-45B577D25855}" type="datetimeFigureOut">
              <a:rPr lang="cs-CZ"/>
              <a:pPr>
                <a:defRPr/>
              </a:pPr>
              <a:t>7.12.2020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2"/>
          </p:nvPr>
        </p:nvSpPr>
        <p:spPr>
          <a:xfrm>
            <a:off x="3" y="6456699"/>
            <a:ext cx="4300308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3"/>
          </p:nvPr>
        </p:nvSpPr>
        <p:spPr>
          <a:xfrm>
            <a:off x="5624017" y="6456699"/>
            <a:ext cx="4300308" cy="339884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93B8A318-16A1-4CB1-8894-5AED32FF3EEA}" type="slidenum">
              <a:rPr lang="cs-CZ" altLang="cs-CZ"/>
              <a:pPr/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319859188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3" y="1"/>
            <a:ext cx="4300308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5624017" y="1"/>
            <a:ext cx="4300308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690B601D-B108-4B8D-9A0A-92E8D21EC724}" type="datetimeFigureOut">
              <a:rPr lang="cs-CZ"/>
              <a:pPr>
                <a:defRPr/>
              </a:pPr>
              <a:t>7.12.2020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3263900" y="509588"/>
            <a:ext cx="3398838" cy="25495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cs-CZ" noProof="0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992202" y="3229444"/>
            <a:ext cx="7942237" cy="305895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noProof="0"/>
              <a:t>Kliknutím lze upravit styly předlohy textu.</a:t>
            </a:r>
          </a:p>
          <a:p>
            <a:pPr lvl="1"/>
            <a:r>
              <a:rPr lang="cs-CZ" noProof="0"/>
              <a:t>Druhá úroveň</a:t>
            </a:r>
          </a:p>
          <a:p>
            <a:pPr lvl="2"/>
            <a:r>
              <a:rPr lang="cs-CZ" noProof="0"/>
              <a:t>Třetí úroveň</a:t>
            </a:r>
          </a:p>
          <a:p>
            <a:pPr lvl="3"/>
            <a:r>
              <a:rPr lang="cs-CZ" noProof="0"/>
              <a:t>Čtvrtá úroveň</a:t>
            </a:r>
          </a:p>
          <a:p>
            <a:pPr lvl="4"/>
            <a:r>
              <a:rPr lang="cs-CZ" noProof="0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3" y="6456699"/>
            <a:ext cx="4300308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5624017" y="6456699"/>
            <a:ext cx="4300308" cy="339884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4B44008C-08F8-4B07-B354-975CB1801DA5}" type="slidenum">
              <a:rPr lang="cs-CZ" altLang="cs-CZ"/>
              <a:pPr/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307754518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3555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cs-CZ" altLang="cs-CZ"/>
          </a:p>
        </p:txBody>
      </p:sp>
      <p:sp>
        <p:nvSpPr>
          <p:cNvPr id="23556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fld id="{C5DF2454-0D9B-43F1-A28E-643DDD3EB171}" type="slidenum">
              <a:rPr lang="cs-CZ" altLang="cs-CZ"/>
              <a:pPr/>
              <a:t>9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5336511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délník 3"/>
          <p:cNvSpPr/>
          <p:nvPr userDrawn="1"/>
        </p:nvSpPr>
        <p:spPr>
          <a:xfrm>
            <a:off x="0" y="0"/>
            <a:ext cx="9144000" cy="6205538"/>
          </a:xfrm>
          <a:prstGeom prst="rect">
            <a:avLst/>
          </a:prstGeom>
          <a:solidFill>
            <a:srgbClr val="004B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cs-CZ"/>
          </a:p>
        </p:txBody>
      </p:sp>
      <p:sp>
        <p:nvSpPr>
          <p:cNvPr id="5" name="Obdélník 4"/>
          <p:cNvSpPr/>
          <p:nvPr userDrawn="1"/>
        </p:nvSpPr>
        <p:spPr>
          <a:xfrm>
            <a:off x="4851400" y="2844800"/>
            <a:ext cx="4292600" cy="4013200"/>
          </a:xfrm>
          <a:prstGeom prst="rect">
            <a:avLst/>
          </a:prstGeom>
          <a:solidFill>
            <a:srgbClr val="004B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cs-CZ"/>
          </a:p>
        </p:txBody>
      </p:sp>
      <p:sp>
        <p:nvSpPr>
          <p:cNvPr id="6" name="Obdélník 5"/>
          <p:cNvSpPr/>
          <p:nvPr userDrawn="1"/>
        </p:nvSpPr>
        <p:spPr>
          <a:xfrm>
            <a:off x="0" y="5654675"/>
            <a:ext cx="2320925" cy="1203325"/>
          </a:xfrm>
          <a:prstGeom prst="rect">
            <a:avLst/>
          </a:prstGeom>
          <a:solidFill>
            <a:srgbClr val="004B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cs-CZ"/>
          </a:p>
        </p:txBody>
      </p:sp>
      <p:pic>
        <p:nvPicPr>
          <p:cNvPr id="7" name="Picture 4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500" y="5807075"/>
            <a:ext cx="1698625" cy="798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5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91113" y="3632200"/>
            <a:ext cx="4052887" cy="322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444500" y="446088"/>
            <a:ext cx="8242300" cy="615553"/>
          </a:xfrm>
        </p:spPr>
        <p:txBody>
          <a:bodyPr anchor="t"/>
          <a:lstStyle>
            <a:lvl1pPr algn="l">
              <a:defRPr sz="4000">
                <a:solidFill>
                  <a:schemeClr val="bg1"/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444500" y="1061640"/>
            <a:ext cx="8242300" cy="1800000"/>
          </a:xfrm>
        </p:spPr>
        <p:txBody>
          <a:bodyPr>
            <a:noAutofit/>
          </a:bodyPr>
          <a:lstStyle>
            <a:lvl1pPr marL="0" indent="0" algn="l">
              <a:buNone/>
              <a:defRPr sz="2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/>
              <a:t>Kliknutím lze upravit styl předlohy.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3334168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FDD4C8-885D-4A14-BFF3-D824D19A4939}" type="datetimeFigureOut">
              <a:rPr lang="cs-CZ" smtClean="0"/>
              <a:t>7.12.2020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345894-2D84-446F-8AFD-1FE709E76DF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381954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FDD4C8-885D-4A14-BFF3-D824D19A4939}" type="datetimeFigureOut">
              <a:rPr lang="cs-CZ" smtClean="0"/>
              <a:t>7.12.2020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345894-2D84-446F-8AFD-1FE709E76DF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2371318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FDD4C8-885D-4A14-BFF3-D824D19A4939}" type="datetimeFigureOut">
              <a:rPr lang="cs-CZ" smtClean="0"/>
              <a:t>7.12.2020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345894-2D84-446F-8AFD-1FE709E76DF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9383282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FDD4C8-885D-4A14-BFF3-D824D19A4939}" type="datetimeFigureOut">
              <a:rPr lang="cs-CZ" smtClean="0"/>
              <a:t>7.12.2020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345894-2D84-446F-8AFD-1FE709E76DF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484267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FDD4C8-885D-4A14-BFF3-D824D19A4939}" type="datetimeFigureOut">
              <a:rPr lang="cs-CZ" smtClean="0"/>
              <a:t>7.12.2020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345894-2D84-446F-8AFD-1FE709E76DF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0421242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FDD4C8-885D-4A14-BFF3-D824D19A4939}" type="datetimeFigureOut">
              <a:rPr lang="cs-CZ" smtClean="0"/>
              <a:t>7.12.2020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345894-2D84-446F-8AFD-1FE709E76DF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2575546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762625" cy="5811838"/>
          </a:xfrm>
        </p:spPr>
        <p:txBody>
          <a:bodyPr vert="eaVert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FDD4C8-885D-4A14-BFF3-D824D19A4939}" type="datetimeFigureOut">
              <a:rPr lang="cs-CZ" smtClean="0"/>
              <a:t>7.12.2020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345894-2D84-446F-8AFD-1FE709E76DF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8375293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/>
              <a:t>Kliknutím lze upravit styl předlohy.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BE6F44-7EE4-49C0-8F39-77908AED491F}" type="datetimeFigureOut">
              <a:rPr lang="cs-CZ" smtClean="0"/>
              <a:t>7.12.2020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4436C0-A38D-4F45-9D3E-7AB69DC6F33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2144425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BE6F44-7EE4-49C0-8F39-77908AED491F}" type="datetimeFigureOut">
              <a:rPr lang="cs-CZ" smtClean="0"/>
              <a:t>7.12.2020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4436C0-A38D-4F45-9D3E-7AB69DC6F33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707162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BE6F44-7EE4-49C0-8F39-77908AED491F}" type="datetimeFigureOut">
              <a:rPr lang="cs-CZ" smtClean="0"/>
              <a:t>7.12.2020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4436C0-A38D-4F45-9D3E-7AB69DC6F33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740996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 anchor="t"/>
          <a:lstStyle/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6" name="Zástupný symbol pro text 5"/>
          <p:cNvSpPr>
            <a:spLocks noGrp="1"/>
          </p:cNvSpPr>
          <p:nvPr>
            <p:ph type="body" sz="quarter" idx="10"/>
          </p:nvPr>
        </p:nvSpPr>
        <p:spPr>
          <a:xfrm>
            <a:off x="444500" y="1000086"/>
            <a:ext cx="8242300" cy="4654589"/>
          </a:xfrm>
        </p:spPr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21176749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</p:spPr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</p:spPr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BE6F44-7EE4-49C0-8F39-77908AED491F}" type="datetimeFigureOut">
              <a:rPr lang="cs-CZ" smtClean="0"/>
              <a:t>7.12.2020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4436C0-A38D-4F45-9D3E-7AB69DC6F33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5264964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BE6F44-7EE4-49C0-8F39-77908AED491F}" type="datetimeFigureOut">
              <a:rPr lang="cs-CZ" smtClean="0"/>
              <a:t>7.12.2020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4436C0-A38D-4F45-9D3E-7AB69DC6F33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0017888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BE6F44-7EE4-49C0-8F39-77908AED491F}" type="datetimeFigureOut">
              <a:rPr lang="cs-CZ" smtClean="0"/>
              <a:t>7.12.2020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4436C0-A38D-4F45-9D3E-7AB69DC6F33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0995746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BE6F44-7EE4-49C0-8F39-77908AED491F}" type="datetimeFigureOut">
              <a:rPr lang="cs-CZ" smtClean="0"/>
              <a:t>7.12.2020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4436C0-A38D-4F45-9D3E-7AB69DC6F33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4880784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BE6F44-7EE4-49C0-8F39-77908AED491F}" type="datetimeFigureOut">
              <a:rPr lang="cs-CZ" smtClean="0"/>
              <a:t>7.12.2020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4436C0-A38D-4F45-9D3E-7AB69DC6F33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2085915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BE6F44-7EE4-49C0-8F39-77908AED491F}" type="datetimeFigureOut">
              <a:rPr lang="cs-CZ" smtClean="0"/>
              <a:t>7.12.2020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4436C0-A38D-4F45-9D3E-7AB69DC6F33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2917737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BE6F44-7EE4-49C0-8F39-77908AED491F}" type="datetimeFigureOut">
              <a:rPr lang="cs-CZ" smtClean="0"/>
              <a:t>7.12.2020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4436C0-A38D-4F45-9D3E-7AB69DC6F33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4818675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762625" cy="5811838"/>
          </a:xfrm>
        </p:spPr>
        <p:txBody>
          <a:bodyPr vert="eaVert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BE6F44-7EE4-49C0-8F39-77908AED491F}" type="datetimeFigureOut">
              <a:rPr lang="cs-CZ" smtClean="0"/>
              <a:t>7.12.2020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4436C0-A38D-4F45-9D3E-7AB69DC6F33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1782288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/>
              <a:t>Kliknutím lze upravit styl předlohy.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AE6C05-8384-4C1E-9633-03A2368308B3}" type="datetimeFigureOut">
              <a:rPr lang="cs-CZ" smtClean="0"/>
              <a:t>7.12.2020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2FF921-F47B-4426-A49A-4428229206B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6371982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AE6C05-8384-4C1E-9633-03A2368308B3}" type="datetimeFigureOut">
              <a:rPr lang="cs-CZ" smtClean="0"/>
              <a:t>7.12.2020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2FF921-F47B-4426-A49A-4428229206B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513516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bjekt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091112" y="446088"/>
            <a:ext cx="3609975" cy="430887"/>
          </a:xfrm>
        </p:spPr>
        <p:txBody>
          <a:bodyPr anchor="t"/>
          <a:lstStyle>
            <a:lvl1pPr algn="l">
              <a:defRPr sz="2800">
                <a:solidFill>
                  <a:schemeClr val="accent2"/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14"/>
          </p:nvPr>
        </p:nvSpPr>
        <p:spPr>
          <a:xfrm>
            <a:off x="444500" y="446088"/>
            <a:ext cx="4203700" cy="5208587"/>
          </a:xfrm>
        </p:spPr>
        <p:txBody>
          <a:bodyPr/>
          <a:lstStyle>
            <a:lvl1pPr>
              <a:buNone/>
              <a:defRPr/>
            </a:lvl1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quarter" idx="15"/>
          </p:nvPr>
        </p:nvSpPr>
        <p:spPr>
          <a:xfrm>
            <a:off x="5091113" y="876975"/>
            <a:ext cx="3609975" cy="47777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96024974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AE6C05-8384-4C1E-9633-03A2368308B3}" type="datetimeFigureOut">
              <a:rPr lang="cs-CZ" smtClean="0"/>
              <a:t>7.12.2020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2FF921-F47B-4426-A49A-4428229206B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4049443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</p:spPr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</p:spPr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AE6C05-8384-4C1E-9633-03A2368308B3}" type="datetimeFigureOut">
              <a:rPr lang="cs-CZ" smtClean="0"/>
              <a:t>7.12.2020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2FF921-F47B-4426-A49A-4428229206B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9944981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AE6C05-8384-4C1E-9633-03A2368308B3}" type="datetimeFigureOut">
              <a:rPr lang="cs-CZ" smtClean="0"/>
              <a:t>7.12.2020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2FF921-F47B-4426-A49A-4428229206B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5042908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AE6C05-8384-4C1E-9633-03A2368308B3}" type="datetimeFigureOut">
              <a:rPr lang="cs-CZ" smtClean="0"/>
              <a:t>7.12.2020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2FF921-F47B-4426-A49A-4428229206B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2119878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AE6C05-8384-4C1E-9633-03A2368308B3}" type="datetimeFigureOut">
              <a:rPr lang="cs-CZ" smtClean="0"/>
              <a:t>7.12.2020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2FF921-F47B-4426-A49A-4428229206B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74734914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AE6C05-8384-4C1E-9633-03A2368308B3}" type="datetimeFigureOut">
              <a:rPr lang="cs-CZ" smtClean="0"/>
              <a:t>7.12.2020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2FF921-F47B-4426-A49A-4428229206B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00654979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AE6C05-8384-4C1E-9633-03A2368308B3}" type="datetimeFigureOut">
              <a:rPr lang="cs-CZ" smtClean="0"/>
              <a:t>7.12.2020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2FF921-F47B-4426-A49A-4428229206B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75786103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AE6C05-8384-4C1E-9633-03A2368308B3}" type="datetimeFigureOut">
              <a:rPr lang="cs-CZ" smtClean="0"/>
              <a:t>7.12.2020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2FF921-F47B-4426-A49A-4428229206B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46781469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762625" cy="5811838"/>
          </a:xfrm>
        </p:spPr>
        <p:txBody>
          <a:bodyPr vert="eaVert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AE6C05-8384-4C1E-9633-03A2368308B3}" type="datetimeFigureOut">
              <a:rPr lang="cs-CZ" smtClean="0"/>
              <a:t>7.12.2020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2FF921-F47B-4426-A49A-4428229206B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26887596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/>
              <a:t>Kliknutím lze upravit styl předlohy.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D806FF-8ABA-47D1-9AA0-99404B2E55AC}" type="datetimeFigureOut">
              <a:rPr lang="cs-CZ" smtClean="0"/>
              <a:t>7.12.2020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5E0AB8-0506-496C-95D9-CD66F893604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141746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dpis a objek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ástupný symbol pro obsah 5"/>
          <p:cNvSpPr>
            <a:spLocks noGrp="1"/>
          </p:cNvSpPr>
          <p:nvPr>
            <p:ph sz="quarter" idx="10"/>
          </p:nvPr>
        </p:nvSpPr>
        <p:spPr>
          <a:xfrm>
            <a:off x="444500" y="1000085"/>
            <a:ext cx="8256588" cy="4654589"/>
          </a:xfrm>
        </p:spPr>
        <p:txBody>
          <a:bodyPr/>
          <a:lstStyle>
            <a:lvl1pPr>
              <a:buNone/>
              <a:defRPr/>
            </a:lvl1pPr>
          </a:lstStyle>
          <a:p>
            <a:pPr lvl="0"/>
            <a:r>
              <a:rPr lang="cs-CZ" dirty="0"/>
              <a:t>Kliknutím lze upravit styly předlohy textu.</a:t>
            </a: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Kliknutím lze upravit styl.</a:t>
            </a:r>
          </a:p>
        </p:txBody>
      </p:sp>
    </p:spTree>
    <p:extLst>
      <p:ext uri="{BB962C8B-B14F-4D97-AF65-F5344CB8AC3E}">
        <p14:creationId xmlns:p14="http://schemas.microsoft.com/office/powerpoint/2010/main" val="3838982542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D806FF-8ABA-47D1-9AA0-99404B2E55AC}" type="datetimeFigureOut">
              <a:rPr lang="cs-CZ" smtClean="0"/>
              <a:t>7.12.2020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5E0AB8-0506-496C-95D9-CD66F893604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26833031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D806FF-8ABA-47D1-9AA0-99404B2E55AC}" type="datetimeFigureOut">
              <a:rPr lang="cs-CZ" smtClean="0"/>
              <a:t>7.12.2020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5E0AB8-0506-496C-95D9-CD66F893604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63362354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</p:spPr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</p:spPr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D806FF-8ABA-47D1-9AA0-99404B2E55AC}" type="datetimeFigureOut">
              <a:rPr lang="cs-CZ" smtClean="0"/>
              <a:t>7.12.2020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5E0AB8-0506-496C-95D9-CD66F893604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46891053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D806FF-8ABA-47D1-9AA0-99404B2E55AC}" type="datetimeFigureOut">
              <a:rPr lang="cs-CZ" smtClean="0"/>
              <a:t>7.12.2020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5E0AB8-0506-496C-95D9-CD66F893604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29199410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D806FF-8ABA-47D1-9AA0-99404B2E55AC}" type="datetimeFigureOut">
              <a:rPr lang="cs-CZ" smtClean="0"/>
              <a:t>7.12.2020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5E0AB8-0506-496C-95D9-CD66F893604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61005677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D806FF-8ABA-47D1-9AA0-99404B2E55AC}" type="datetimeFigureOut">
              <a:rPr lang="cs-CZ" smtClean="0"/>
              <a:t>7.12.2020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5E0AB8-0506-496C-95D9-CD66F893604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4841910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D806FF-8ABA-47D1-9AA0-99404B2E55AC}" type="datetimeFigureOut">
              <a:rPr lang="cs-CZ" smtClean="0"/>
              <a:t>7.12.2020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5E0AB8-0506-496C-95D9-CD66F893604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37370506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D806FF-8ABA-47D1-9AA0-99404B2E55AC}" type="datetimeFigureOut">
              <a:rPr lang="cs-CZ" smtClean="0"/>
              <a:t>7.12.2020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5E0AB8-0506-496C-95D9-CD66F893604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71106253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D806FF-8ABA-47D1-9AA0-99404B2E55AC}" type="datetimeFigureOut">
              <a:rPr lang="cs-CZ" smtClean="0"/>
              <a:t>7.12.2020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5E0AB8-0506-496C-95D9-CD66F893604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99479299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762625" cy="5811838"/>
          </a:xfrm>
        </p:spPr>
        <p:txBody>
          <a:bodyPr vert="eaVert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D806FF-8ABA-47D1-9AA0-99404B2E55AC}" type="datetimeFigureOut">
              <a:rPr lang="cs-CZ" smtClean="0"/>
              <a:t>7.12.2020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5E0AB8-0506-496C-95D9-CD66F893604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306935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ávěrečný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délník 2"/>
          <p:cNvSpPr/>
          <p:nvPr userDrawn="1"/>
        </p:nvSpPr>
        <p:spPr>
          <a:xfrm>
            <a:off x="0" y="0"/>
            <a:ext cx="9144000" cy="6205538"/>
          </a:xfrm>
          <a:prstGeom prst="rect">
            <a:avLst/>
          </a:prstGeom>
          <a:solidFill>
            <a:srgbClr val="004B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cs-CZ"/>
          </a:p>
        </p:txBody>
      </p:sp>
      <p:sp>
        <p:nvSpPr>
          <p:cNvPr id="4" name="Obdélník 3"/>
          <p:cNvSpPr/>
          <p:nvPr userDrawn="1"/>
        </p:nvSpPr>
        <p:spPr>
          <a:xfrm>
            <a:off x="4851400" y="2844800"/>
            <a:ext cx="4292600" cy="4013200"/>
          </a:xfrm>
          <a:prstGeom prst="rect">
            <a:avLst/>
          </a:prstGeom>
          <a:solidFill>
            <a:srgbClr val="004B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cs-CZ"/>
          </a:p>
        </p:txBody>
      </p:sp>
      <p:sp>
        <p:nvSpPr>
          <p:cNvPr id="5" name="Obdélník 4"/>
          <p:cNvSpPr/>
          <p:nvPr userDrawn="1"/>
        </p:nvSpPr>
        <p:spPr>
          <a:xfrm>
            <a:off x="0" y="5654675"/>
            <a:ext cx="2320925" cy="1203325"/>
          </a:xfrm>
          <a:prstGeom prst="rect">
            <a:avLst/>
          </a:prstGeom>
          <a:solidFill>
            <a:srgbClr val="004B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cs-CZ"/>
          </a:p>
        </p:txBody>
      </p:sp>
      <p:pic>
        <p:nvPicPr>
          <p:cNvPr id="6" name="Picture 4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500" y="5807075"/>
            <a:ext cx="1698625" cy="798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5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91113" y="3632200"/>
            <a:ext cx="4052887" cy="322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Nadpis 6"/>
          <p:cNvSpPr>
            <a:spLocks noGrp="1"/>
          </p:cNvSpPr>
          <p:nvPr>
            <p:ph type="title"/>
          </p:nvPr>
        </p:nvSpPr>
        <p:spPr>
          <a:xfrm>
            <a:off x="444500" y="1800000"/>
            <a:ext cx="8242299" cy="615553"/>
          </a:xfrm>
        </p:spPr>
        <p:txBody>
          <a:bodyPr anchor="t"/>
          <a:lstStyle>
            <a:lvl1pPr>
              <a:defRPr sz="4000">
                <a:solidFill>
                  <a:schemeClr val="bg1"/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83299706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/>
              <a:t>Kliknutím lze upravit styl předlohy.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205C38-D95B-400D-979A-F5BE9464889C}" type="datetimeFigureOut">
              <a:rPr lang="cs-CZ" smtClean="0"/>
              <a:t>7.12.2020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28B2A5-A975-4BF5-8528-B38C45897C3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68697047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205C38-D95B-400D-979A-F5BE9464889C}" type="datetimeFigureOut">
              <a:rPr lang="cs-CZ" smtClean="0"/>
              <a:t>7.12.2020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28B2A5-A975-4BF5-8528-B38C45897C3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29007716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205C38-D95B-400D-979A-F5BE9464889C}" type="datetimeFigureOut">
              <a:rPr lang="cs-CZ" smtClean="0"/>
              <a:t>7.12.2020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28B2A5-A975-4BF5-8528-B38C45897C3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08305373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</p:spPr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</p:spPr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205C38-D95B-400D-979A-F5BE9464889C}" type="datetimeFigureOut">
              <a:rPr lang="cs-CZ" smtClean="0"/>
              <a:t>7.12.2020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28B2A5-A975-4BF5-8528-B38C45897C3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93250173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205C38-D95B-400D-979A-F5BE9464889C}" type="datetimeFigureOut">
              <a:rPr lang="cs-CZ" smtClean="0"/>
              <a:t>7.12.2020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28B2A5-A975-4BF5-8528-B38C45897C3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83083569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205C38-D95B-400D-979A-F5BE9464889C}" type="datetimeFigureOut">
              <a:rPr lang="cs-CZ" smtClean="0"/>
              <a:t>7.12.2020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28B2A5-A975-4BF5-8528-B38C45897C3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28244183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205C38-D95B-400D-979A-F5BE9464889C}" type="datetimeFigureOut">
              <a:rPr lang="cs-CZ" smtClean="0"/>
              <a:t>7.12.2020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28B2A5-A975-4BF5-8528-B38C45897C3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86591029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205C38-D95B-400D-979A-F5BE9464889C}" type="datetimeFigureOut">
              <a:rPr lang="cs-CZ" smtClean="0"/>
              <a:t>7.12.2020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28B2A5-A975-4BF5-8528-B38C45897C3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14303301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205C38-D95B-400D-979A-F5BE9464889C}" type="datetimeFigureOut">
              <a:rPr lang="cs-CZ" smtClean="0"/>
              <a:t>7.12.2020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28B2A5-A975-4BF5-8528-B38C45897C3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34164360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205C38-D95B-400D-979A-F5BE9464889C}" type="datetimeFigureOut">
              <a:rPr lang="cs-CZ" smtClean="0"/>
              <a:t>7.12.2020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28B2A5-A975-4BF5-8528-B38C45897C3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89409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/>
              <a:t>Kliknutím lze upravit styl předlohy.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FDD4C8-885D-4A14-BFF3-D824D19A4939}" type="datetimeFigureOut">
              <a:rPr lang="cs-CZ" smtClean="0"/>
              <a:t>7.12.2020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345894-2D84-446F-8AFD-1FE709E76DF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22901934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762625" cy="5811838"/>
          </a:xfrm>
        </p:spPr>
        <p:txBody>
          <a:bodyPr vert="eaVert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205C38-D95B-400D-979A-F5BE9464889C}" type="datetimeFigureOut">
              <a:rPr lang="cs-CZ" smtClean="0"/>
              <a:t>7.12.2020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28B2A5-A975-4BF5-8528-B38C45897C3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11250625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/>
              <a:t>Kliknutím lze upravit styl předlohy.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414099-AB23-4A0E-B70A-59BD3C4BA3C0}" type="datetimeFigureOut">
              <a:rPr lang="cs-CZ"/>
              <a:pPr>
                <a:defRPr/>
              </a:pPr>
              <a:t>7.12.2020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ing</a:t>
            </a:r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E6DCE3-D8A6-4413-8550-CAD4B29385DD}" type="slidenum">
              <a:rPr lang="cs-CZ" altLang="cs-CZ"/>
              <a:pPr/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1399099341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E02FCC-290F-4FA4-B9FF-383861B979C9}" type="datetimeFigureOut">
              <a:rPr lang="cs-CZ"/>
              <a:pPr>
                <a:defRPr/>
              </a:pPr>
              <a:t>7.12.2020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71BA415-96FD-47C6-9283-446DB021BBC4}" type="slidenum">
              <a:rPr lang="cs-CZ" altLang="cs-CZ"/>
              <a:pPr/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4094422013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76908A-F882-4F65-9111-B72B6FE0B89C}" type="datetimeFigureOut">
              <a:rPr lang="cs-CZ"/>
              <a:pPr>
                <a:defRPr/>
              </a:pPr>
              <a:t>7.12.2020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134F461-3E42-4441-8DB6-DE99BD36FE2D}" type="slidenum">
              <a:rPr lang="cs-CZ" altLang="cs-CZ"/>
              <a:pPr/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819669519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</p:spPr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</p:spPr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7B6D8B-C14E-43D6-ACC9-51CB03194393}" type="datetimeFigureOut">
              <a:rPr lang="cs-CZ"/>
              <a:pPr>
                <a:defRPr/>
              </a:pPr>
              <a:t>7.12.2020</a:t>
            </a:fld>
            <a:endParaRPr lang="cs-CZ"/>
          </a:p>
        </p:txBody>
      </p:sp>
      <p:sp>
        <p:nvSpPr>
          <p:cNvPr id="6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71252C-809B-4C3D-8A72-AAE1A1B5EFF9}" type="slidenum">
              <a:rPr lang="cs-CZ" altLang="cs-CZ"/>
              <a:pPr/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3037513143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7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62FDB4-191B-4ADF-85DF-F75FCFEB9486}" type="datetimeFigureOut">
              <a:rPr lang="cs-CZ"/>
              <a:pPr>
                <a:defRPr/>
              </a:pPr>
              <a:t>7.12.2020</a:t>
            </a:fld>
            <a:endParaRPr lang="cs-CZ"/>
          </a:p>
        </p:txBody>
      </p:sp>
      <p:sp>
        <p:nvSpPr>
          <p:cNvPr id="8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9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A452146-45A5-4124-9CD8-6AB6124ACFB5}" type="slidenum">
              <a:rPr lang="cs-CZ" altLang="cs-CZ"/>
              <a:pPr/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2820698524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919BE5-3EF7-48AE-8795-5201361A6C04}" type="datetimeFigureOut">
              <a:rPr lang="cs-CZ"/>
              <a:pPr>
                <a:defRPr/>
              </a:pPr>
              <a:t>7.12.2020</a:t>
            </a:fld>
            <a:endParaRPr lang="cs-CZ"/>
          </a:p>
        </p:txBody>
      </p:sp>
      <p:sp>
        <p:nvSpPr>
          <p:cNvPr id="4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83E58C9-F0F5-495C-8041-F426CFA13210}" type="slidenum">
              <a:rPr lang="cs-CZ" altLang="cs-CZ"/>
              <a:pPr/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1500072448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65F052-56FF-41BC-89BF-692EBE64BE2B}" type="datetimeFigureOut">
              <a:rPr lang="cs-CZ"/>
              <a:pPr>
                <a:defRPr/>
              </a:pPr>
              <a:t>7.12.2020</a:t>
            </a:fld>
            <a:endParaRPr lang="cs-CZ"/>
          </a:p>
        </p:txBody>
      </p:sp>
      <p:sp>
        <p:nvSpPr>
          <p:cNvPr id="3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C555D87-A7B0-41CF-8450-D9C5CCF3CE8C}" type="slidenum">
              <a:rPr lang="cs-CZ" altLang="cs-CZ"/>
              <a:pPr/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4069244066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5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466C19-E69D-48F9-A739-68029F0271D8}" type="datetimeFigureOut">
              <a:rPr lang="cs-CZ"/>
              <a:pPr>
                <a:defRPr/>
              </a:pPr>
              <a:t>7.12.2020</a:t>
            </a:fld>
            <a:endParaRPr lang="cs-CZ"/>
          </a:p>
        </p:txBody>
      </p:sp>
      <p:sp>
        <p:nvSpPr>
          <p:cNvPr id="6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21669B0-5E0F-4930-8DFA-1ADF6782D8A6}" type="slidenum">
              <a:rPr lang="cs-CZ" altLang="cs-CZ"/>
              <a:pPr/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2863505933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cs-CZ" noProof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5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9A5F43-8C23-495E-9D01-A7EBC2BD130A}" type="datetimeFigureOut">
              <a:rPr lang="cs-CZ"/>
              <a:pPr>
                <a:defRPr/>
              </a:pPr>
              <a:t>7.12.2020</a:t>
            </a:fld>
            <a:endParaRPr lang="cs-CZ"/>
          </a:p>
        </p:txBody>
      </p:sp>
      <p:sp>
        <p:nvSpPr>
          <p:cNvPr id="6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B43FB9A-BC19-4F96-AFA3-4E17245FBC3E}" type="slidenum">
              <a:rPr lang="cs-CZ" altLang="cs-CZ"/>
              <a:pPr/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36958840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FDD4C8-885D-4A14-BFF3-D824D19A4939}" type="datetimeFigureOut">
              <a:rPr lang="cs-CZ" smtClean="0"/>
              <a:t>7.12.2020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345894-2D84-446F-8AFD-1FE709E76DF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8386486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FF9B84-A60E-492C-BFFF-A50DD7C94BF7}" type="datetimeFigureOut">
              <a:rPr lang="cs-CZ"/>
              <a:pPr>
                <a:defRPr/>
              </a:pPr>
              <a:t>7.12.2020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E504166-5173-473B-9B88-3F97067EEEA5}" type="slidenum">
              <a:rPr lang="cs-CZ" altLang="cs-CZ"/>
              <a:pPr/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2838257352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762625" cy="5811838"/>
          </a:xfrm>
        </p:spPr>
        <p:txBody>
          <a:bodyPr vert="eaVert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4A0D3A-0329-4AAB-BEC2-10CF23164CBC}" type="datetimeFigureOut">
              <a:rPr lang="cs-CZ"/>
              <a:pPr>
                <a:defRPr/>
              </a:pPr>
              <a:t>7.12.2020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A849707-C4A4-4747-B266-AE887789E9DC}" type="slidenum">
              <a:rPr lang="cs-CZ" altLang="cs-CZ"/>
              <a:pPr/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15240394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FDD4C8-885D-4A14-BFF3-D824D19A4939}" type="datetimeFigureOut">
              <a:rPr lang="cs-CZ" smtClean="0"/>
              <a:t>7.12.2020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345894-2D84-446F-8AFD-1FE709E76DF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501776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</p:spPr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</p:spPr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FDD4C8-885D-4A14-BFF3-D824D19A4939}" type="datetimeFigureOut">
              <a:rPr lang="cs-CZ" smtClean="0"/>
              <a:t>7.12.2020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345894-2D84-446F-8AFD-1FE709E76DF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643226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wmf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em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3.wmf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.xml"/><Relationship Id="rId3" Type="http://schemas.openxmlformats.org/officeDocument/2006/relationships/slideLayout" Target="../slideLayouts/slideLayout8.xml"/><Relationship Id="rId7" Type="http://schemas.openxmlformats.org/officeDocument/2006/relationships/slideLayout" Target="../slideLayouts/slideLayout12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slideLayout" Target="../slideLayouts/slideLayout11.xml"/><Relationship Id="rId11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15.xml"/><Relationship Id="rId4" Type="http://schemas.openxmlformats.org/officeDocument/2006/relationships/slideLayout" Target="../slideLayouts/slideLayout9.xml"/><Relationship Id="rId9" Type="http://schemas.openxmlformats.org/officeDocument/2006/relationships/slideLayout" Target="../slideLayouts/slideLayout14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9.xml"/><Relationship Id="rId7" Type="http://schemas.openxmlformats.org/officeDocument/2006/relationships/slideLayout" Target="../slideLayouts/slideLayout23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8.xml"/><Relationship Id="rId1" Type="http://schemas.openxmlformats.org/officeDocument/2006/relationships/slideLayout" Target="../slideLayouts/slideLayout17.xml"/><Relationship Id="rId6" Type="http://schemas.openxmlformats.org/officeDocument/2006/relationships/slideLayout" Target="../slideLayouts/slideLayout22.xml"/><Relationship Id="rId11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1.xml"/><Relationship Id="rId10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5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5.xml"/><Relationship Id="rId3" Type="http://schemas.openxmlformats.org/officeDocument/2006/relationships/slideLayout" Target="../slideLayouts/slideLayout30.xml"/><Relationship Id="rId7" Type="http://schemas.openxmlformats.org/officeDocument/2006/relationships/slideLayout" Target="../slideLayouts/slideLayout34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29.xml"/><Relationship Id="rId1" Type="http://schemas.openxmlformats.org/officeDocument/2006/relationships/slideLayout" Target="../slideLayouts/slideLayout28.xml"/><Relationship Id="rId6" Type="http://schemas.openxmlformats.org/officeDocument/2006/relationships/slideLayout" Target="../slideLayouts/slideLayout33.xml"/><Relationship Id="rId11" Type="http://schemas.openxmlformats.org/officeDocument/2006/relationships/slideLayout" Target="../slideLayouts/slideLayout38.xml"/><Relationship Id="rId5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37.xml"/><Relationship Id="rId4" Type="http://schemas.openxmlformats.org/officeDocument/2006/relationships/slideLayout" Target="../slideLayouts/slideLayout31.xml"/><Relationship Id="rId9" Type="http://schemas.openxmlformats.org/officeDocument/2006/relationships/slideLayout" Target="../slideLayouts/slideLayout36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6.xml"/><Relationship Id="rId3" Type="http://schemas.openxmlformats.org/officeDocument/2006/relationships/slideLayout" Target="../slideLayouts/slideLayout41.xml"/><Relationship Id="rId7" Type="http://schemas.openxmlformats.org/officeDocument/2006/relationships/slideLayout" Target="../slideLayouts/slideLayout45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0.xml"/><Relationship Id="rId1" Type="http://schemas.openxmlformats.org/officeDocument/2006/relationships/slideLayout" Target="../slideLayouts/slideLayout39.xml"/><Relationship Id="rId6" Type="http://schemas.openxmlformats.org/officeDocument/2006/relationships/slideLayout" Target="../slideLayouts/slideLayout44.xml"/><Relationship Id="rId11" Type="http://schemas.openxmlformats.org/officeDocument/2006/relationships/slideLayout" Target="../slideLayouts/slideLayout49.xml"/><Relationship Id="rId5" Type="http://schemas.openxmlformats.org/officeDocument/2006/relationships/slideLayout" Target="../slideLayouts/slideLayout43.xml"/><Relationship Id="rId10" Type="http://schemas.openxmlformats.org/officeDocument/2006/relationships/slideLayout" Target="../slideLayouts/slideLayout48.xml"/><Relationship Id="rId4" Type="http://schemas.openxmlformats.org/officeDocument/2006/relationships/slideLayout" Target="../slideLayouts/slideLayout42.xml"/><Relationship Id="rId9" Type="http://schemas.openxmlformats.org/officeDocument/2006/relationships/slideLayout" Target="../slideLayouts/slideLayout47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7.xml"/><Relationship Id="rId3" Type="http://schemas.openxmlformats.org/officeDocument/2006/relationships/slideLayout" Target="../slideLayouts/slideLayout52.xml"/><Relationship Id="rId7" Type="http://schemas.openxmlformats.org/officeDocument/2006/relationships/slideLayout" Target="../slideLayouts/slideLayout56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1.xml"/><Relationship Id="rId1" Type="http://schemas.openxmlformats.org/officeDocument/2006/relationships/slideLayout" Target="../slideLayouts/slideLayout50.xml"/><Relationship Id="rId6" Type="http://schemas.openxmlformats.org/officeDocument/2006/relationships/slideLayout" Target="../slideLayouts/slideLayout55.xml"/><Relationship Id="rId11" Type="http://schemas.openxmlformats.org/officeDocument/2006/relationships/slideLayout" Target="../slideLayouts/slideLayout60.xml"/><Relationship Id="rId5" Type="http://schemas.openxmlformats.org/officeDocument/2006/relationships/slideLayout" Target="../slideLayouts/slideLayout54.xml"/><Relationship Id="rId10" Type="http://schemas.openxmlformats.org/officeDocument/2006/relationships/slideLayout" Target="../slideLayouts/slideLayout59.xml"/><Relationship Id="rId4" Type="http://schemas.openxmlformats.org/officeDocument/2006/relationships/slideLayout" Target="../slideLayouts/slideLayout53.xml"/><Relationship Id="rId9" Type="http://schemas.openxmlformats.org/officeDocument/2006/relationships/slideLayout" Target="../slideLayouts/slideLayout58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8.xml"/><Relationship Id="rId3" Type="http://schemas.openxmlformats.org/officeDocument/2006/relationships/slideLayout" Target="../slideLayouts/slideLayout63.xml"/><Relationship Id="rId7" Type="http://schemas.openxmlformats.org/officeDocument/2006/relationships/slideLayout" Target="../slideLayouts/slideLayout67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2.xml"/><Relationship Id="rId1" Type="http://schemas.openxmlformats.org/officeDocument/2006/relationships/slideLayout" Target="../slideLayouts/slideLayout61.xml"/><Relationship Id="rId6" Type="http://schemas.openxmlformats.org/officeDocument/2006/relationships/slideLayout" Target="../slideLayouts/slideLayout66.xml"/><Relationship Id="rId11" Type="http://schemas.openxmlformats.org/officeDocument/2006/relationships/slideLayout" Target="../slideLayouts/slideLayout71.xml"/><Relationship Id="rId5" Type="http://schemas.openxmlformats.org/officeDocument/2006/relationships/slideLayout" Target="../slideLayouts/slideLayout65.xml"/><Relationship Id="rId10" Type="http://schemas.openxmlformats.org/officeDocument/2006/relationships/slideLayout" Target="../slideLayouts/slideLayout70.xml"/><Relationship Id="rId4" Type="http://schemas.openxmlformats.org/officeDocument/2006/relationships/slideLayout" Target="../slideLayouts/slideLayout64.xml"/><Relationship Id="rId9" Type="http://schemas.openxmlformats.org/officeDocument/2006/relationships/slideLayout" Target="../slideLayouts/slideLayout6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004B8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91113" y="3632200"/>
            <a:ext cx="4052887" cy="322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Obdélník 6"/>
          <p:cNvSpPr/>
          <p:nvPr/>
        </p:nvSpPr>
        <p:spPr>
          <a:xfrm>
            <a:off x="0" y="0"/>
            <a:ext cx="9144000" cy="610076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60000" rIns="0" bIns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cs-CZ"/>
          </a:p>
        </p:txBody>
      </p:sp>
      <p:sp>
        <p:nvSpPr>
          <p:cNvPr id="1028" name="Zástupný symbol pro nadpis 1"/>
          <p:cNvSpPr>
            <a:spLocks noGrp="1"/>
          </p:cNvSpPr>
          <p:nvPr>
            <p:ph type="title"/>
          </p:nvPr>
        </p:nvSpPr>
        <p:spPr bwMode="auto">
          <a:xfrm>
            <a:off x="444500" y="446088"/>
            <a:ext cx="8242300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cs-CZ" altLang="cs-CZ"/>
              <a:t>Kliknutím lze upravit styl.</a:t>
            </a:r>
          </a:p>
        </p:txBody>
      </p:sp>
      <p:sp>
        <p:nvSpPr>
          <p:cNvPr id="1029" name="Zástupný symbol pro text 2"/>
          <p:cNvSpPr>
            <a:spLocks noGrp="1"/>
          </p:cNvSpPr>
          <p:nvPr>
            <p:ph type="body" idx="1"/>
          </p:nvPr>
        </p:nvSpPr>
        <p:spPr bwMode="auto">
          <a:xfrm>
            <a:off x="444500" y="1000125"/>
            <a:ext cx="8242300" cy="4654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36000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altLang="cs-CZ" dirty="0"/>
              <a:t>Kliknutím lze upravit styly předlohy textu.</a:t>
            </a:r>
          </a:p>
          <a:p>
            <a:pPr lvl="1"/>
            <a:r>
              <a:rPr lang="cs-CZ" altLang="cs-CZ" dirty="0"/>
              <a:t>Druhá úroveň</a:t>
            </a:r>
          </a:p>
          <a:p>
            <a:pPr lvl="2"/>
            <a:r>
              <a:rPr lang="cs-CZ" altLang="cs-CZ" dirty="0"/>
              <a:t>Třetí úroveň</a:t>
            </a:r>
          </a:p>
          <a:p>
            <a:pPr lvl="3"/>
            <a:r>
              <a:rPr lang="cs-CZ" altLang="cs-CZ" dirty="0"/>
              <a:t>Čtvrtá úroveň</a:t>
            </a:r>
          </a:p>
          <a:p>
            <a:pPr lvl="4"/>
            <a:r>
              <a:rPr lang="cs-CZ" altLang="cs-CZ" dirty="0"/>
              <a:t>Pátá úroveň</a:t>
            </a:r>
          </a:p>
        </p:txBody>
      </p:sp>
      <p:sp>
        <p:nvSpPr>
          <p:cNvPr id="1030" name="TextovéPole 9"/>
          <p:cNvSpPr txBox="1">
            <a:spLocks noChangeArrowheads="1"/>
          </p:cNvSpPr>
          <p:nvPr/>
        </p:nvSpPr>
        <p:spPr bwMode="auto">
          <a:xfrm>
            <a:off x="2771775" y="6100763"/>
            <a:ext cx="1876425" cy="757237"/>
          </a:xfrm>
          <a:prstGeom prst="rect">
            <a:avLst/>
          </a:prstGeom>
          <a:noFill/>
          <a:ln>
            <a:noFill/>
          </a:ln>
          <a:extLst/>
        </p:spPr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defRPr/>
            </a:pPr>
            <a:r>
              <a:rPr lang="cs-CZ" sz="900" dirty="0">
                <a:solidFill>
                  <a:schemeClr val="bg1"/>
                </a:solidFill>
                <a:cs typeface="Arial" charset="0"/>
              </a:rPr>
              <a:t>Ing. Pavlína Kulhánková, ředitelka</a:t>
            </a:r>
            <a:br>
              <a:rPr lang="cs-CZ" sz="900" dirty="0">
                <a:solidFill>
                  <a:schemeClr val="bg1"/>
                </a:solidFill>
                <a:cs typeface="Arial" charset="0"/>
              </a:rPr>
            </a:br>
            <a:r>
              <a:rPr lang="cs-CZ" sz="900" dirty="0">
                <a:solidFill>
                  <a:schemeClr val="bg1"/>
                </a:solidFill>
                <a:cs typeface="Arial" charset="0"/>
              </a:rPr>
              <a:t>odboru průmyslové ekologie</a:t>
            </a:r>
          </a:p>
        </p:txBody>
      </p:sp>
      <p:sp>
        <p:nvSpPr>
          <p:cNvPr id="1031" name="TextovéPole 10"/>
          <p:cNvSpPr txBox="1">
            <a:spLocks noChangeArrowheads="1"/>
          </p:cNvSpPr>
          <p:nvPr/>
        </p:nvSpPr>
        <p:spPr bwMode="auto">
          <a:xfrm>
            <a:off x="444500" y="6100763"/>
            <a:ext cx="1876425" cy="757237"/>
          </a:xfrm>
          <a:prstGeom prst="rect">
            <a:avLst/>
          </a:prstGeom>
          <a:noFill/>
          <a:ln>
            <a:noFill/>
          </a:ln>
          <a:extLst/>
        </p:spPr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defRPr/>
            </a:pPr>
            <a:endParaRPr lang="cs-CZ" sz="900" dirty="0">
              <a:solidFill>
                <a:schemeClr val="bg1"/>
              </a:solidFill>
              <a:cs typeface="Arial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38" r:id="rId1"/>
    <p:sldLayoutId id="2147483925" r:id="rId2"/>
    <p:sldLayoutId id="2147483926" r:id="rId3"/>
    <p:sldLayoutId id="2147483927" r:id="rId4"/>
    <p:sldLayoutId id="2147483939" r:id="rId5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kern="1200">
          <a:solidFill>
            <a:schemeClr val="accent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accent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accent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accent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accent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accent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accent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accent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accent2"/>
          </a:solidFill>
          <a:latin typeface="Calibri" pitchFamily="34" charset="0"/>
        </a:defRPr>
      </a:lvl9pPr>
    </p:titleStyle>
    <p:bodyStyle>
      <a:lvl1pPr marL="360363" indent="-360363" algn="l" rtl="0" eaLnBrk="0" fontAlgn="base" hangingPunct="0">
        <a:spcBef>
          <a:spcPct val="20000"/>
        </a:spcBef>
        <a:spcAft>
          <a:spcPct val="0"/>
        </a:spcAft>
        <a:buBlip>
          <a:blip r:embed="rId8"/>
        </a:buBlip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720725" indent="-360363" algn="l" rtl="0" eaLnBrk="0" fontAlgn="base" hangingPunct="0">
        <a:spcBef>
          <a:spcPct val="20000"/>
        </a:spcBef>
        <a:spcAft>
          <a:spcPct val="0"/>
        </a:spcAft>
        <a:buBlip>
          <a:blip r:embed="rId9"/>
        </a:buBlip>
        <a:defRPr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73150" indent="-352425" algn="l" rtl="0" eaLnBrk="0" fontAlgn="base" hangingPunct="0">
        <a:spcBef>
          <a:spcPct val="20000"/>
        </a:spcBef>
        <a:spcAft>
          <a:spcPct val="0"/>
        </a:spcAft>
        <a:buBlip>
          <a:blip r:embed="rId8"/>
        </a:buBlip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435100" indent="-361950" algn="l" rtl="0" eaLnBrk="0" fontAlgn="base" hangingPunct="0">
        <a:spcBef>
          <a:spcPct val="20000"/>
        </a:spcBef>
        <a:spcAft>
          <a:spcPct val="0"/>
        </a:spcAft>
        <a:buBlip>
          <a:blip r:embed="rId9"/>
        </a:buBlip>
        <a:defRPr sz="2400" kern="1200">
          <a:solidFill>
            <a:schemeClr val="tx2"/>
          </a:solidFill>
          <a:latin typeface="+mn-lt"/>
          <a:ea typeface="+mn-ea"/>
          <a:cs typeface="+mn-cs"/>
        </a:defRPr>
      </a:lvl4pPr>
      <a:lvl5pPr marL="1795463" indent="-360363" algn="l" rtl="0" eaLnBrk="0" fontAlgn="base" hangingPunct="0">
        <a:spcBef>
          <a:spcPct val="20000"/>
        </a:spcBef>
        <a:spcAft>
          <a:spcPct val="0"/>
        </a:spcAft>
        <a:buBlip>
          <a:blip r:embed="rId8"/>
        </a:buBlip>
        <a:defRPr sz="24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FDD4C8-885D-4A14-BFF3-D824D19A4939}" type="datetimeFigureOut">
              <a:rPr lang="cs-CZ" smtClean="0"/>
              <a:t>7.12.2020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345894-2D84-446F-8AFD-1FE709E76DF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80752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90" r:id="rId1"/>
    <p:sldLayoutId id="2147483991" r:id="rId2"/>
    <p:sldLayoutId id="2147483992" r:id="rId3"/>
    <p:sldLayoutId id="2147483993" r:id="rId4"/>
    <p:sldLayoutId id="2147483994" r:id="rId5"/>
    <p:sldLayoutId id="2147483995" r:id="rId6"/>
    <p:sldLayoutId id="2147483996" r:id="rId7"/>
    <p:sldLayoutId id="2147483997" r:id="rId8"/>
    <p:sldLayoutId id="2147483998" r:id="rId9"/>
    <p:sldLayoutId id="2147483999" r:id="rId10"/>
    <p:sldLayoutId id="2147484000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BE6F44-7EE4-49C0-8F39-77908AED491F}" type="datetimeFigureOut">
              <a:rPr lang="cs-CZ" smtClean="0"/>
              <a:t>7.12.2020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4436C0-A38D-4F45-9D3E-7AB69DC6F33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575098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78" r:id="rId1"/>
    <p:sldLayoutId id="2147483979" r:id="rId2"/>
    <p:sldLayoutId id="2147483980" r:id="rId3"/>
    <p:sldLayoutId id="2147483981" r:id="rId4"/>
    <p:sldLayoutId id="2147483982" r:id="rId5"/>
    <p:sldLayoutId id="2147483983" r:id="rId6"/>
    <p:sldLayoutId id="2147483984" r:id="rId7"/>
    <p:sldLayoutId id="2147483985" r:id="rId8"/>
    <p:sldLayoutId id="2147483986" r:id="rId9"/>
    <p:sldLayoutId id="2147483987" r:id="rId10"/>
    <p:sldLayoutId id="2147483988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AE6C05-8384-4C1E-9633-03A2368308B3}" type="datetimeFigureOut">
              <a:rPr lang="cs-CZ" smtClean="0"/>
              <a:t>7.12.2020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2FF921-F47B-4426-A49A-4428229206B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317127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66" r:id="rId1"/>
    <p:sldLayoutId id="2147483967" r:id="rId2"/>
    <p:sldLayoutId id="2147483968" r:id="rId3"/>
    <p:sldLayoutId id="2147483969" r:id="rId4"/>
    <p:sldLayoutId id="2147483970" r:id="rId5"/>
    <p:sldLayoutId id="2147483971" r:id="rId6"/>
    <p:sldLayoutId id="2147483972" r:id="rId7"/>
    <p:sldLayoutId id="2147483973" r:id="rId8"/>
    <p:sldLayoutId id="2147483974" r:id="rId9"/>
    <p:sldLayoutId id="2147483975" r:id="rId10"/>
    <p:sldLayoutId id="214748397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D806FF-8ABA-47D1-9AA0-99404B2E55AC}" type="datetimeFigureOut">
              <a:rPr lang="cs-CZ" smtClean="0"/>
              <a:t>7.12.2020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5E0AB8-0506-496C-95D9-CD66F893604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895138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42" r:id="rId1"/>
    <p:sldLayoutId id="2147483943" r:id="rId2"/>
    <p:sldLayoutId id="2147483944" r:id="rId3"/>
    <p:sldLayoutId id="2147483945" r:id="rId4"/>
    <p:sldLayoutId id="2147483946" r:id="rId5"/>
    <p:sldLayoutId id="2147483947" r:id="rId6"/>
    <p:sldLayoutId id="2147483948" r:id="rId7"/>
    <p:sldLayoutId id="2147483949" r:id="rId8"/>
    <p:sldLayoutId id="2147483950" r:id="rId9"/>
    <p:sldLayoutId id="2147483951" r:id="rId10"/>
    <p:sldLayoutId id="2147483952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205C38-D95B-400D-979A-F5BE9464889C}" type="datetimeFigureOut">
              <a:rPr lang="cs-CZ" smtClean="0"/>
              <a:t>7.12.2020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28B2A5-A975-4BF5-8528-B38C45897C3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975313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54" r:id="rId1"/>
    <p:sldLayoutId id="2147483955" r:id="rId2"/>
    <p:sldLayoutId id="2147483956" r:id="rId3"/>
    <p:sldLayoutId id="2147483957" r:id="rId4"/>
    <p:sldLayoutId id="2147483958" r:id="rId5"/>
    <p:sldLayoutId id="2147483959" r:id="rId6"/>
    <p:sldLayoutId id="2147483960" r:id="rId7"/>
    <p:sldLayoutId id="2147483961" r:id="rId8"/>
    <p:sldLayoutId id="2147483962" r:id="rId9"/>
    <p:sldLayoutId id="2147483963" r:id="rId10"/>
    <p:sldLayoutId id="2147483964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Zástupný symbol pro nadpis 1"/>
          <p:cNvSpPr>
            <a:spLocks noGrp="1"/>
          </p:cNvSpPr>
          <p:nvPr>
            <p:ph type="title"/>
          </p:nvPr>
        </p:nvSpPr>
        <p:spPr bwMode="auto">
          <a:xfrm>
            <a:off x="628650" y="365125"/>
            <a:ext cx="78867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cs-CZ" altLang="cs-CZ"/>
              <a:t>Kliknutím lze upravit styl.</a:t>
            </a:r>
          </a:p>
        </p:txBody>
      </p:sp>
      <p:sp>
        <p:nvSpPr>
          <p:cNvPr id="2051" name="Zástupný symbol pro text 2"/>
          <p:cNvSpPr>
            <a:spLocks noGrp="1"/>
          </p:cNvSpPr>
          <p:nvPr>
            <p:ph type="body" idx="1"/>
          </p:nvPr>
        </p:nvSpPr>
        <p:spPr bwMode="auto">
          <a:xfrm>
            <a:off x="628650" y="1825625"/>
            <a:ext cx="78867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altLang="cs-CZ"/>
              <a:t>Kliknutím lze upravit styly předlohy textu.</a:t>
            </a:r>
          </a:p>
          <a:p>
            <a:pPr lvl="1"/>
            <a:r>
              <a:rPr lang="cs-CZ" altLang="cs-CZ"/>
              <a:t>Druhá úroveň</a:t>
            </a:r>
          </a:p>
          <a:p>
            <a:pPr lvl="2"/>
            <a:r>
              <a:rPr lang="cs-CZ" altLang="cs-CZ"/>
              <a:t>Třetí úroveň</a:t>
            </a:r>
          </a:p>
          <a:p>
            <a:pPr lvl="3"/>
            <a:r>
              <a:rPr lang="cs-CZ" altLang="cs-CZ"/>
              <a:t>Čtvrtá úroveň</a:t>
            </a:r>
          </a:p>
          <a:p>
            <a:pPr lvl="4"/>
            <a:r>
              <a:rPr lang="cs-CZ" alt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275A9AB4-C668-4051-A0C6-D3076B6FE175}" type="datetimeFigureOut">
              <a:rPr lang="cs-CZ"/>
              <a:pPr>
                <a:defRPr/>
              </a:pPr>
              <a:t>7.12.2020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fld id="{AC7DA764-B76C-4A85-BAC3-9F195F86C653}" type="slidenum">
              <a:rPr lang="cs-CZ" altLang="cs-CZ"/>
              <a:pPr/>
              <a:t>‹#›</a:t>
            </a:fld>
            <a:endParaRPr lang="cs-CZ" alt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40" r:id="rId1"/>
    <p:sldLayoutId id="2147483928" r:id="rId2"/>
    <p:sldLayoutId id="2147483929" r:id="rId3"/>
    <p:sldLayoutId id="2147483930" r:id="rId4"/>
    <p:sldLayoutId id="2147483931" r:id="rId5"/>
    <p:sldLayoutId id="2147483932" r:id="rId6"/>
    <p:sldLayoutId id="2147483933" r:id="rId7"/>
    <p:sldLayoutId id="2147483934" r:id="rId8"/>
    <p:sldLayoutId id="2147483935" r:id="rId9"/>
    <p:sldLayoutId id="2147483936" r:id="rId10"/>
    <p:sldLayoutId id="2147483937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mailto:kulhankovap@mpo.cz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Relationship Id="rId4" Type="http://schemas.openxmlformats.org/officeDocument/2006/relationships/hyperlink" Target="http://www.mpo.cz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444500" y="446088"/>
            <a:ext cx="8369300" cy="1231106"/>
          </a:xfrm>
        </p:spPr>
        <p:txBody>
          <a:bodyPr/>
          <a:lstStyle/>
          <a:p>
            <a:r>
              <a:rPr lang="cs-CZ" dirty="0"/>
              <a:t>EGD </a:t>
            </a:r>
            <a:r>
              <a:rPr lang="cs-CZ" dirty="0" smtClean="0"/>
              <a:t>- Strategie udržitelnosti v oblasti chemických látek</a:t>
            </a: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444499" y="2070100"/>
            <a:ext cx="8162605" cy="2032000"/>
          </a:xfrm>
        </p:spPr>
        <p:txBody>
          <a:bodyPr/>
          <a:lstStyle/>
          <a:p>
            <a:endParaRPr lang="cs-CZ" dirty="0"/>
          </a:p>
          <a:p>
            <a:r>
              <a:rPr lang="cs-CZ" dirty="0" err="1" smtClean="0"/>
              <a:t>Webinář</a:t>
            </a:r>
            <a:r>
              <a:rPr lang="cs-CZ" dirty="0" smtClean="0"/>
              <a:t> SUSCHEM CZ </a:t>
            </a:r>
            <a:endParaRPr lang="cs-CZ" dirty="0"/>
          </a:p>
          <a:p>
            <a:r>
              <a:rPr lang="cs-CZ" dirty="0"/>
              <a:t>Praha </a:t>
            </a:r>
            <a:r>
              <a:rPr lang="cs-CZ" dirty="0"/>
              <a:t>8</a:t>
            </a:r>
            <a:r>
              <a:rPr lang="cs-CZ" dirty="0" smtClean="0"/>
              <a:t>. 12. </a:t>
            </a:r>
            <a:r>
              <a:rPr lang="cs-CZ" dirty="0"/>
              <a:t>2020</a:t>
            </a:r>
          </a:p>
        </p:txBody>
      </p:sp>
    </p:spTree>
    <p:extLst>
      <p:ext uri="{BB962C8B-B14F-4D97-AF65-F5344CB8AC3E}">
        <p14:creationId xmlns:p14="http://schemas.microsoft.com/office/powerpoint/2010/main" val="30596348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/>
              <a:t>Zelená dohoda pro Evropu (EGD)</a:t>
            </a:r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478" y="1051640"/>
            <a:ext cx="9144882" cy="5220370"/>
          </a:xfrm>
          <a:prstGeom prst="rect">
            <a:avLst/>
          </a:prstGeom>
        </p:spPr>
      </p:pic>
      <p:sp>
        <p:nvSpPr>
          <p:cNvPr id="3" name="Zástupný symbol pro text 2"/>
          <p:cNvSpPr>
            <a:spLocks noGrp="1"/>
          </p:cNvSpPr>
          <p:nvPr>
            <p:ph type="body" sz="quarter" idx="10"/>
          </p:nvPr>
        </p:nvSpPr>
        <p:spPr>
          <a:xfrm>
            <a:off x="444499" y="1000125"/>
            <a:ext cx="8126624" cy="4654550"/>
          </a:xfrm>
        </p:spPr>
        <p:txBody>
          <a:bodyPr/>
          <a:lstStyle/>
          <a:p>
            <a:pPr marL="0" indent="0">
              <a:buNone/>
            </a:pPr>
            <a:r>
              <a:rPr lang="cs-CZ" dirty="0"/>
              <a:t> </a:t>
            </a:r>
          </a:p>
        </p:txBody>
      </p:sp>
      <p:sp>
        <p:nvSpPr>
          <p:cNvPr id="5" name="Obdélník 4"/>
          <p:cNvSpPr/>
          <p:nvPr/>
        </p:nvSpPr>
        <p:spPr>
          <a:xfrm>
            <a:off x="5589431" y="2009104"/>
            <a:ext cx="2691684" cy="59242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>
              <a:ln>
                <a:solidFill>
                  <a:schemeClr val="accent5"/>
                </a:solidFill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02397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xmlns="" id="{586DF39D-2EED-4ACB-BF0B-8C21450EB8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/>
              <a:t>Strategie pro udržitelnost chemických látek</a:t>
            </a:r>
            <a:endParaRPr lang="cs-CZ" dirty="0"/>
          </a:p>
        </p:txBody>
      </p:sp>
      <p:sp>
        <p:nvSpPr>
          <p:cNvPr id="3" name="Zástupný symbol pro text 2">
            <a:extLst>
              <a:ext uri="{FF2B5EF4-FFF2-40B4-BE49-F238E27FC236}">
                <a16:creationId xmlns:a16="http://schemas.microsoft.com/office/drawing/2014/main" xmlns="" id="{29748F3E-6471-48CA-AF47-447330B789A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cs-CZ" b="1" u="sng" dirty="0"/>
              <a:t>14. října 2020 - COM(2020)667</a:t>
            </a:r>
          </a:p>
          <a:p>
            <a:r>
              <a:rPr lang="cs-CZ" sz="2800" dirty="0" smtClean="0"/>
              <a:t> inovace </a:t>
            </a:r>
            <a:r>
              <a:rPr lang="cs-CZ" sz="2800" dirty="0"/>
              <a:t>pro bezpečné a udržitelné chemické látky v </a:t>
            </a:r>
            <a:r>
              <a:rPr lang="cs-CZ" sz="2800" dirty="0" smtClean="0"/>
              <a:t>EU</a:t>
            </a:r>
          </a:p>
          <a:p>
            <a:r>
              <a:rPr lang="cs-CZ" sz="2800" dirty="0" smtClean="0"/>
              <a:t> silnější právní rámec EU pro řešení naléhavých environmentálních a zdravotních obav</a:t>
            </a:r>
          </a:p>
          <a:p>
            <a:r>
              <a:rPr lang="cs-CZ" sz="2800" dirty="0" smtClean="0"/>
              <a:t> zjednodušení </a:t>
            </a:r>
            <a:r>
              <a:rPr lang="cs-CZ" sz="2800" dirty="0"/>
              <a:t>a konsolidace právního </a:t>
            </a:r>
            <a:r>
              <a:rPr lang="cs-CZ" sz="2800" dirty="0" smtClean="0"/>
              <a:t>rámce</a:t>
            </a:r>
            <a:endParaRPr lang="cs-CZ" sz="2800" dirty="0"/>
          </a:p>
          <a:p>
            <a:r>
              <a:rPr lang="cs-CZ" sz="2800" dirty="0" smtClean="0"/>
              <a:t> vytvoření </a:t>
            </a:r>
            <a:r>
              <a:rPr lang="cs-CZ" sz="2800" dirty="0"/>
              <a:t>komplexní základny znalostí o </a:t>
            </a:r>
            <a:r>
              <a:rPr lang="cs-CZ" sz="2800" dirty="0" smtClean="0"/>
              <a:t>chemických látkách</a:t>
            </a:r>
            <a:endParaRPr lang="cs-CZ" sz="2800" dirty="0"/>
          </a:p>
          <a:p>
            <a:r>
              <a:rPr lang="cs-CZ" sz="2800" dirty="0" smtClean="0"/>
              <a:t> vytvoření </a:t>
            </a:r>
            <a:r>
              <a:rPr lang="cs-CZ" sz="2800" dirty="0"/>
              <a:t>globálního systému řádného řízení chemických látek </a:t>
            </a:r>
          </a:p>
          <a:p>
            <a:pPr marL="0" indent="0">
              <a:buNone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4209584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 smtClean="0"/>
              <a:t>Vybraná témata</a:t>
            </a:r>
            <a:endParaRPr lang="cs-CZ" b="1" dirty="0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cs-CZ" b="1" u="sng" dirty="0" smtClean="0">
                <a:solidFill>
                  <a:srgbClr val="FF0000"/>
                </a:solidFill>
              </a:rPr>
              <a:t>„Ze své podstaty bezpečné a udržitelné chemické látky“</a:t>
            </a:r>
          </a:p>
          <a:p>
            <a:pPr lvl="1"/>
            <a:r>
              <a:rPr lang="cs-CZ" dirty="0" smtClean="0"/>
              <a:t>Vypracování EU kritérií</a:t>
            </a:r>
          </a:p>
          <a:p>
            <a:pPr lvl="1"/>
            <a:r>
              <a:rPr lang="cs-CZ" dirty="0" smtClean="0"/>
              <a:t>EK zajistí</a:t>
            </a:r>
            <a:r>
              <a:rPr lang="cs-CZ" dirty="0"/>
              <a:t>, aby </a:t>
            </a:r>
            <a:r>
              <a:rPr lang="cs-CZ" b="1" dirty="0"/>
              <a:t>právní předpisy o průmyslových emisích </a:t>
            </a:r>
            <a:r>
              <a:rPr lang="cs-CZ" dirty="0"/>
              <a:t>podporovaly používání bezpečnějších chemických látek v průmyslu v EU tím, že budou vyžadovat posouzení rizik na místě a omezí používání látek vzbuzujících mimořádné obavy. </a:t>
            </a:r>
            <a:endParaRPr lang="cs-CZ" dirty="0" smtClean="0"/>
          </a:p>
          <a:p>
            <a:r>
              <a:rPr lang="cs-CZ" b="1" u="sng" dirty="0">
                <a:solidFill>
                  <a:srgbClr val="FF0000"/>
                </a:solidFill>
              </a:rPr>
              <a:t>povolení a odchylky </a:t>
            </a:r>
            <a:r>
              <a:rPr lang="cs-CZ" dirty="0"/>
              <a:t>oproti omezením </a:t>
            </a:r>
            <a:r>
              <a:rPr lang="cs-CZ" u="sng" dirty="0">
                <a:solidFill>
                  <a:srgbClr val="FF0000"/>
                </a:solidFill>
              </a:rPr>
              <a:t>pro recyklované materiály</a:t>
            </a:r>
            <a:r>
              <a:rPr lang="cs-CZ" dirty="0"/>
              <a:t> podle nařízení REACH </a:t>
            </a:r>
            <a:r>
              <a:rPr lang="cs-CZ" u="sng" dirty="0" smtClean="0">
                <a:solidFill>
                  <a:srgbClr val="FF0000"/>
                </a:solidFill>
              </a:rPr>
              <a:t>výjimečné </a:t>
            </a:r>
            <a:r>
              <a:rPr lang="cs-CZ" u="sng" dirty="0">
                <a:solidFill>
                  <a:srgbClr val="FF0000"/>
                </a:solidFill>
              </a:rPr>
              <a:t>a </a:t>
            </a:r>
            <a:r>
              <a:rPr lang="cs-CZ" u="sng" dirty="0" smtClean="0">
                <a:solidFill>
                  <a:srgbClr val="FF0000"/>
                </a:solidFill>
              </a:rPr>
              <a:t>odůvodněné </a:t>
            </a:r>
            <a:r>
              <a:rPr lang="cs-CZ" dirty="0" smtClean="0"/>
              <a:t>- SVHC látky v plastech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860508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 smtClean="0"/>
              <a:t>Vybraná témata</a:t>
            </a:r>
            <a:endParaRPr lang="cs-CZ" b="1" dirty="0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cs-CZ" dirty="0" smtClean="0"/>
              <a:t>EK v CLP </a:t>
            </a:r>
            <a:r>
              <a:rPr lang="cs-CZ" dirty="0"/>
              <a:t>navrhne </a:t>
            </a:r>
            <a:r>
              <a:rPr lang="cs-CZ" b="1" u="sng" dirty="0">
                <a:solidFill>
                  <a:srgbClr val="FF0000"/>
                </a:solidFill>
              </a:rPr>
              <a:t>nové třídy nebezpečnosti a kritéria</a:t>
            </a:r>
            <a:r>
              <a:rPr lang="cs-CZ" b="1" dirty="0">
                <a:solidFill>
                  <a:srgbClr val="FF0000"/>
                </a:solidFill>
              </a:rPr>
              <a:t> </a:t>
            </a:r>
            <a:r>
              <a:rPr lang="cs-CZ" dirty="0"/>
              <a:t>s cílem plně řešit toxicitu pro životní prostředí, perzistenci, </a:t>
            </a:r>
            <a:r>
              <a:rPr lang="cs-CZ" u="sng" dirty="0"/>
              <a:t>mobilitu</a:t>
            </a:r>
            <a:r>
              <a:rPr lang="cs-CZ" dirty="0"/>
              <a:t> a </a:t>
            </a:r>
            <a:r>
              <a:rPr lang="cs-CZ" dirty="0" err="1" smtClean="0"/>
              <a:t>bioakumulaci</a:t>
            </a:r>
            <a:r>
              <a:rPr lang="cs-CZ" dirty="0" smtClean="0"/>
              <a:t>, </a:t>
            </a:r>
          </a:p>
          <a:p>
            <a:r>
              <a:rPr lang="cs-CZ" b="1" u="sng" dirty="0" smtClean="0">
                <a:solidFill>
                  <a:srgbClr val="FF0000"/>
                </a:solidFill>
              </a:rPr>
              <a:t>EK zakáže veškeré PFAS jako skupinu v hasicích pěnách </a:t>
            </a:r>
            <a:r>
              <a:rPr lang="cs-CZ" dirty="0" smtClean="0"/>
              <a:t>i v jiných použitích, přičemž umožní jejich použití, pouze je-li pro společnost zásadní</a:t>
            </a:r>
          </a:p>
          <a:p>
            <a:r>
              <a:rPr lang="cs-CZ" dirty="0" smtClean="0"/>
              <a:t>EK </a:t>
            </a:r>
            <a:r>
              <a:rPr lang="cs-CZ" b="1" u="sng" dirty="0" smtClean="0">
                <a:solidFill>
                  <a:srgbClr val="FF0000"/>
                </a:solidFill>
              </a:rPr>
              <a:t>zreformuje </a:t>
            </a:r>
            <a:r>
              <a:rPr lang="cs-CZ" b="1" u="sng" dirty="0">
                <a:solidFill>
                  <a:srgbClr val="FF0000"/>
                </a:solidFill>
              </a:rPr>
              <a:t>postupy povolování a omezování</a:t>
            </a:r>
            <a:r>
              <a:rPr lang="cs-CZ" dirty="0"/>
              <a:t> podle nařízení </a:t>
            </a:r>
            <a:r>
              <a:rPr lang="cs-CZ" dirty="0" smtClean="0"/>
              <a:t>REACH</a:t>
            </a:r>
          </a:p>
          <a:p>
            <a:r>
              <a:rPr lang="cs-CZ" dirty="0" smtClean="0"/>
              <a:t>EK předloží </a:t>
            </a:r>
            <a:r>
              <a:rPr lang="cs-CZ" dirty="0"/>
              <a:t>návrh na </a:t>
            </a:r>
            <a:r>
              <a:rPr lang="cs-CZ" b="1" u="sng" dirty="0" smtClean="0">
                <a:solidFill>
                  <a:srgbClr val="FF0000"/>
                </a:solidFill>
              </a:rPr>
              <a:t>rozšíření povinnosti registrace</a:t>
            </a:r>
            <a:r>
              <a:rPr lang="cs-CZ" dirty="0" smtClean="0"/>
              <a:t> podle </a:t>
            </a:r>
            <a:r>
              <a:rPr lang="cs-CZ" dirty="0"/>
              <a:t>nařízení REACH na </a:t>
            </a:r>
            <a:r>
              <a:rPr lang="cs-CZ" dirty="0" smtClean="0"/>
              <a:t>některé </a:t>
            </a:r>
            <a:r>
              <a:rPr lang="cs-CZ" dirty="0"/>
              <a:t>polymery, které vzbuzují obavy,</a:t>
            </a:r>
            <a:endParaRPr lang="cs-CZ" dirty="0" smtClean="0"/>
          </a:p>
          <a:p>
            <a:endParaRPr lang="cs-CZ" dirty="0" smtClean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46623221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xmlns="" id="{3F5F08E8-176E-43E7-AE18-8BED13BF6B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/>
              <a:t>Očekávání revize IED</a:t>
            </a:r>
          </a:p>
        </p:txBody>
      </p:sp>
      <p:sp>
        <p:nvSpPr>
          <p:cNvPr id="3" name="Zástupný symbol pro text 2">
            <a:extLst>
              <a:ext uri="{FF2B5EF4-FFF2-40B4-BE49-F238E27FC236}">
                <a16:creationId xmlns:a16="http://schemas.microsoft.com/office/drawing/2014/main" xmlns="" id="{9931C35F-E584-49F6-86D0-71D67F45CD0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cs-CZ" dirty="0"/>
              <a:t>Ve Strategii pro udržitelnost </a:t>
            </a:r>
            <a:r>
              <a:rPr lang="cs-CZ" dirty="0" smtClean="0"/>
              <a:t>v oblasti chemických </a:t>
            </a:r>
            <a:r>
              <a:rPr lang="cs-CZ" dirty="0"/>
              <a:t>látek   </a:t>
            </a:r>
          </a:p>
          <a:p>
            <a:r>
              <a:rPr lang="cs-CZ" b="1" dirty="0" smtClean="0"/>
              <a:t>„</a:t>
            </a:r>
            <a:r>
              <a:rPr lang="cs-CZ" b="1" dirty="0"/>
              <a:t>Provést změny právních předpisů EU týkajících se průmyslových emisích s cílem podpořit používání bezpečnějších chemických látek v průmyslu </a:t>
            </a:r>
            <a:r>
              <a:rPr lang="cs-CZ" b="1" dirty="0" smtClean="0"/>
              <a:t>EU“</a:t>
            </a:r>
            <a:r>
              <a:rPr lang="cs-CZ" dirty="0" smtClean="0"/>
              <a:t> </a:t>
            </a:r>
            <a:r>
              <a:rPr lang="cs-CZ" dirty="0" smtClean="0"/>
              <a:t>- </a:t>
            </a:r>
            <a:r>
              <a:rPr lang="cs-CZ" b="1" dirty="0">
                <a:solidFill>
                  <a:srgbClr val="FF0000"/>
                </a:solidFill>
              </a:rPr>
              <a:t>2021</a:t>
            </a:r>
            <a:r>
              <a:rPr lang="cs-CZ" dirty="0"/>
              <a:t> 	</a:t>
            </a:r>
          </a:p>
          <a:p>
            <a:r>
              <a:rPr lang="cs-CZ" dirty="0"/>
              <a:t>Studie</a:t>
            </a:r>
            <a:r>
              <a:rPr lang="cs-CZ" b="1" dirty="0"/>
              <a:t> „</a:t>
            </a:r>
            <a:r>
              <a:rPr lang="en-US" b="1" dirty="0"/>
              <a:t>Support to the evaluation of the</a:t>
            </a:r>
            <a:r>
              <a:rPr lang="cs-CZ" b="1" dirty="0"/>
              <a:t> </a:t>
            </a:r>
            <a:r>
              <a:rPr lang="cs-CZ" b="1" dirty="0" err="1"/>
              <a:t>Industrial</a:t>
            </a:r>
            <a:r>
              <a:rPr lang="cs-CZ" b="1" dirty="0"/>
              <a:t> </a:t>
            </a:r>
            <a:r>
              <a:rPr lang="cs-CZ" b="1" dirty="0" err="1"/>
              <a:t>Emissions</a:t>
            </a:r>
            <a:r>
              <a:rPr lang="cs-CZ" b="1" dirty="0"/>
              <a:t> </a:t>
            </a:r>
            <a:r>
              <a:rPr lang="cs-CZ" b="1" dirty="0" err="1"/>
              <a:t>Directive</a:t>
            </a:r>
            <a:r>
              <a:rPr lang="cs-CZ" b="1" dirty="0"/>
              <a:t> (</a:t>
            </a:r>
            <a:r>
              <a:rPr lang="cs-CZ" b="1" dirty="0" err="1"/>
              <a:t>Directive</a:t>
            </a:r>
            <a:r>
              <a:rPr lang="cs-CZ" b="1" dirty="0"/>
              <a:t> 2010/75/EU) </a:t>
            </a:r>
            <a:r>
              <a:rPr lang="cs-CZ" dirty="0" err="1"/>
              <a:t>Final</a:t>
            </a:r>
            <a:r>
              <a:rPr lang="cs-CZ" dirty="0"/>
              <a:t>“ – březen 2020</a:t>
            </a:r>
          </a:p>
          <a:p>
            <a:r>
              <a:rPr lang="cs-CZ" dirty="0" err="1"/>
              <a:t>Inception</a:t>
            </a:r>
            <a:r>
              <a:rPr lang="cs-CZ" dirty="0"/>
              <a:t> </a:t>
            </a:r>
            <a:r>
              <a:rPr lang="cs-CZ" dirty="0" err="1"/>
              <a:t>Impact</a:t>
            </a:r>
            <a:r>
              <a:rPr lang="cs-CZ" dirty="0"/>
              <a:t> </a:t>
            </a:r>
            <a:r>
              <a:rPr lang="cs-CZ" dirty="0" err="1"/>
              <a:t>Assessment</a:t>
            </a:r>
            <a:r>
              <a:rPr lang="cs-CZ" dirty="0"/>
              <a:t> – 24.3. 2020</a:t>
            </a:r>
          </a:p>
          <a:p>
            <a:r>
              <a:rPr lang="cs-CZ" dirty="0"/>
              <a:t>SWD(2020)181 IED </a:t>
            </a:r>
            <a:r>
              <a:rPr lang="cs-CZ" dirty="0" err="1"/>
              <a:t>Evaluation</a:t>
            </a:r>
            <a:r>
              <a:rPr lang="cs-CZ" dirty="0"/>
              <a:t> ze dne 23.9. 2020</a:t>
            </a:r>
          </a:p>
        </p:txBody>
      </p:sp>
      <p:sp>
        <p:nvSpPr>
          <p:cNvPr id="4" name="Šipka: doprava 3">
            <a:extLst>
              <a:ext uri="{FF2B5EF4-FFF2-40B4-BE49-F238E27FC236}">
                <a16:creationId xmlns:a16="http://schemas.microsoft.com/office/drawing/2014/main" xmlns="" id="{BB3DC949-5952-49D8-8B88-9C8D1EA346A1}"/>
              </a:ext>
            </a:extLst>
          </p:cNvPr>
          <p:cNvSpPr/>
          <p:nvPr/>
        </p:nvSpPr>
        <p:spPr>
          <a:xfrm>
            <a:off x="7708392" y="1311807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4749295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xmlns="" id="{6FF4810D-E073-422D-ADB4-8D81FFDA45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/>
              <a:t>Očekávání revize IED – hlavní směry</a:t>
            </a:r>
            <a:endParaRPr lang="cs-CZ" dirty="0"/>
          </a:p>
        </p:txBody>
      </p:sp>
      <p:sp>
        <p:nvSpPr>
          <p:cNvPr id="3" name="Zástupný symbol pro text 2">
            <a:extLst>
              <a:ext uri="{FF2B5EF4-FFF2-40B4-BE49-F238E27FC236}">
                <a16:creationId xmlns:a16="http://schemas.microsoft.com/office/drawing/2014/main" xmlns="" id="{D3D286E0-DF07-41D3-B78A-A88BF7B0F1D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cs-CZ" b="1" dirty="0">
                <a:solidFill>
                  <a:srgbClr val="FF0000"/>
                </a:solidFill>
              </a:rPr>
              <a:t>ROZSAH</a:t>
            </a:r>
          </a:p>
          <a:p>
            <a:pPr lvl="1"/>
            <a:r>
              <a:rPr lang="cs-CZ" dirty="0"/>
              <a:t>Některé (</a:t>
            </a:r>
            <a:r>
              <a:rPr lang="cs-CZ" dirty="0" err="1"/>
              <a:t>agro</a:t>
            </a:r>
            <a:r>
              <a:rPr lang="cs-CZ" dirty="0"/>
              <a:t>)průmyslové sektory dnes mimo IED</a:t>
            </a:r>
          </a:p>
          <a:p>
            <a:pPr lvl="1"/>
            <a:r>
              <a:rPr lang="cs-CZ" dirty="0"/>
              <a:t>Přehodnocení prahových hodnot</a:t>
            </a:r>
          </a:p>
          <a:p>
            <a:r>
              <a:rPr lang="cs-CZ" b="1" dirty="0">
                <a:solidFill>
                  <a:srgbClr val="FF0000"/>
                </a:solidFill>
              </a:rPr>
              <a:t>IMPLEMENTACE V JEDNOTLIVÝCH ČS</a:t>
            </a:r>
          </a:p>
          <a:p>
            <a:pPr lvl="1"/>
            <a:r>
              <a:rPr lang="cs-CZ" dirty="0"/>
              <a:t>Disproporce v implementaci v jednotlivých členských státech – snaha o větší harmonizaci</a:t>
            </a:r>
          </a:p>
          <a:p>
            <a:r>
              <a:rPr lang="cs-CZ" b="1" dirty="0">
                <a:solidFill>
                  <a:srgbClr val="FF0000"/>
                </a:solidFill>
              </a:rPr>
              <a:t>OBĚHOVÉ HOSPODÁŘSTVÍ</a:t>
            </a:r>
          </a:p>
          <a:p>
            <a:pPr lvl="1"/>
            <a:r>
              <a:rPr lang="cs-CZ" dirty="0"/>
              <a:t>Větší zahrnutí energetické, materiálové účinnosti a účinnosti nakládání s vodou</a:t>
            </a:r>
          </a:p>
          <a:p>
            <a:pPr marL="0" indent="0">
              <a:buNone/>
            </a:pPr>
            <a:r>
              <a:rPr lang="cs-CZ" dirty="0"/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151181082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xmlns="" id="{B20FB9A6-6E95-4B11-BC11-A15524271C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/>
              <a:t>Očekávání revize IED – hlavní směry</a:t>
            </a:r>
            <a:endParaRPr lang="cs-CZ" dirty="0"/>
          </a:p>
        </p:txBody>
      </p:sp>
      <p:sp>
        <p:nvSpPr>
          <p:cNvPr id="3" name="Zástupný symbol pro text 2">
            <a:extLst>
              <a:ext uri="{FF2B5EF4-FFF2-40B4-BE49-F238E27FC236}">
                <a16:creationId xmlns:a16="http://schemas.microsoft.com/office/drawing/2014/main" xmlns="" id="{9528E85D-F9D4-4388-9130-E89D66CC1F4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cs-CZ" b="1" dirty="0">
                <a:solidFill>
                  <a:srgbClr val="FF0000"/>
                </a:solidFill>
              </a:rPr>
              <a:t>PROCES REVIZÍ BREF</a:t>
            </a:r>
          </a:p>
          <a:p>
            <a:pPr lvl="1"/>
            <a:r>
              <a:rPr lang="cs-CZ" dirty="0"/>
              <a:t>Cyklus revizí téměř u konce, změna zaměření opakovaných revizí, nová kritéria</a:t>
            </a:r>
          </a:p>
          <a:p>
            <a:r>
              <a:rPr lang="cs-CZ" b="1" dirty="0">
                <a:solidFill>
                  <a:srgbClr val="FF0000"/>
                </a:solidFill>
              </a:rPr>
              <a:t>ČASOVÝ RÁMEC</a:t>
            </a:r>
          </a:p>
          <a:p>
            <a:pPr lvl="1"/>
            <a:r>
              <a:rPr lang="cs-CZ" dirty="0"/>
              <a:t>Současný téměř 10 letý cyklus omezuje IED sektory v přispívání k celkovým cílům environmentální politiky, zaměření na změnu časování</a:t>
            </a:r>
          </a:p>
          <a:p>
            <a:r>
              <a:rPr lang="cs-CZ" b="1" dirty="0">
                <a:solidFill>
                  <a:srgbClr val="FF0000"/>
                </a:solidFill>
              </a:rPr>
              <a:t>GHG EMISE</a:t>
            </a:r>
          </a:p>
          <a:p>
            <a:pPr lvl="1"/>
            <a:r>
              <a:rPr lang="cs-CZ" dirty="0"/>
              <a:t>Zvážení potenciálu IED sektorů pro redukci GHG emisí</a:t>
            </a:r>
          </a:p>
          <a:p>
            <a:pPr marL="0" indent="0">
              <a:buNone/>
            </a:pPr>
            <a:endParaRPr lang="cs-CZ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90754977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Nadpis 9"/>
          <p:cNvSpPr>
            <a:spLocks noGrp="1"/>
          </p:cNvSpPr>
          <p:nvPr>
            <p:ph type="title"/>
          </p:nvPr>
        </p:nvSpPr>
        <p:spPr>
          <a:xfrm>
            <a:off x="444500" y="1049338"/>
            <a:ext cx="8242300" cy="615950"/>
          </a:xfrm>
        </p:spPr>
        <p:txBody>
          <a:bodyPr/>
          <a:lstStyle/>
          <a:p>
            <a:pPr algn="ctr" eaLnBrk="1" hangingPunct="1"/>
            <a:r>
              <a:rPr lang="cs-CZ" altLang="cs-CZ" dirty="0"/>
              <a:t>Děkuji za pozornost!</a:t>
            </a:r>
          </a:p>
        </p:txBody>
      </p:sp>
      <p:sp>
        <p:nvSpPr>
          <p:cNvPr id="19459" name="Obdélník 2"/>
          <p:cNvSpPr>
            <a:spLocks noChangeArrowheads="1"/>
          </p:cNvSpPr>
          <p:nvPr/>
        </p:nvSpPr>
        <p:spPr bwMode="auto">
          <a:xfrm>
            <a:off x="2286000" y="2170113"/>
            <a:ext cx="4572000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cs-CZ" altLang="cs-CZ" dirty="0">
                <a:solidFill>
                  <a:schemeClr val="bg1"/>
                </a:solidFill>
              </a:rPr>
              <a:t>Ing. Pavlína Kulhánková</a:t>
            </a:r>
          </a:p>
          <a:p>
            <a:pPr algn="ctr" eaLnBrk="1" hangingPunct="1"/>
            <a:r>
              <a:rPr lang="cs-CZ" altLang="cs-CZ" dirty="0">
                <a:solidFill>
                  <a:schemeClr val="bg1"/>
                </a:solidFill>
              </a:rPr>
              <a:t>Ředitelka odboru průmyslové ekologie</a:t>
            </a:r>
          </a:p>
          <a:p>
            <a:pPr algn="ctr" eaLnBrk="1" hangingPunct="1"/>
            <a:r>
              <a:rPr lang="cs-CZ" altLang="cs-CZ" dirty="0">
                <a:hlinkClick r:id="rId3"/>
              </a:rPr>
              <a:t>kulhankovap@mpo.cz</a:t>
            </a:r>
            <a:endParaRPr lang="cs-CZ" altLang="cs-CZ" dirty="0"/>
          </a:p>
          <a:p>
            <a:pPr algn="ctr" eaLnBrk="1" hangingPunct="1"/>
            <a:r>
              <a:rPr lang="cs-CZ" altLang="cs-CZ" dirty="0">
                <a:solidFill>
                  <a:schemeClr val="bg1"/>
                </a:solidFill>
              </a:rPr>
              <a:t>Tel.: 224 852 689</a:t>
            </a:r>
          </a:p>
          <a:p>
            <a:pPr algn="ctr" eaLnBrk="1" hangingPunct="1"/>
            <a:endParaRPr lang="cs-CZ" altLang="cs-CZ" dirty="0">
              <a:solidFill>
                <a:schemeClr val="bg1"/>
              </a:solidFill>
            </a:endParaRPr>
          </a:p>
          <a:p>
            <a:pPr algn="ctr" eaLnBrk="1" hangingPunct="1"/>
            <a:r>
              <a:rPr lang="cs-CZ" altLang="cs-CZ" b="1" dirty="0">
                <a:solidFill>
                  <a:schemeClr val="bg1"/>
                </a:solidFill>
              </a:rPr>
              <a:t>Ministerstvo průmyslu a obchodu</a:t>
            </a:r>
          </a:p>
          <a:p>
            <a:pPr algn="ctr" eaLnBrk="1" hangingPunct="1"/>
            <a:r>
              <a:rPr lang="cs-CZ" altLang="cs-CZ" dirty="0">
                <a:solidFill>
                  <a:schemeClr val="bg1"/>
                </a:solidFill>
              </a:rPr>
              <a:t>Na Františku 32, Praha 1</a:t>
            </a:r>
          </a:p>
          <a:p>
            <a:pPr algn="ctr" eaLnBrk="1" hangingPunct="1"/>
            <a:r>
              <a:rPr lang="cs-CZ" altLang="cs-CZ" dirty="0">
                <a:hlinkClick r:id="rId4"/>
              </a:rPr>
              <a:t>www.mpo.cz</a:t>
            </a:r>
            <a:endParaRPr lang="cs-CZ" altLang="cs-CZ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Prezentace modrá A">
  <a:themeElements>
    <a:clrScheme name="MPO-B">
      <a:dk1>
        <a:sysClr val="windowText" lastClr="000000"/>
      </a:dk1>
      <a:lt1>
        <a:srgbClr val="FFFFFF"/>
      </a:lt1>
      <a:dk2>
        <a:srgbClr val="004B8D"/>
      </a:dk2>
      <a:lt2>
        <a:srgbClr val="FFFFFF"/>
      </a:lt2>
      <a:accent1>
        <a:srgbClr val="B9E0F7"/>
      </a:accent1>
      <a:accent2>
        <a:srgbClr val="13B5F4"/>
      </a:accent2>
      <a:accent3>
        <a:srgbClr val="0096D6"/>
      </a:accent3>
      <a:accent4>
        <a:srgbClr val="004B8D"/>
      </a:accent4>
      <a:accent5>
        <a:srgbClr val="E31B23"/>
      </a:accent5>
      <a:accent6>
        <a:srgbClr val="B5121B"/>
      </a:accent6>
      <a:hlink>
        <a:srgbClr val="13B5F4"/>
      </a:hlink>
      <a:folHlink>
        <a:srgbClr val="E31B23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5_Vlastní návrh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4_Vlastní návrh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3_Vlastní návrh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1_Vlastní návrh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2_Vlastní návrh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Vlastní návrh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8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Prezentace modrá A</Template>
  <TotalTime>7274</TotalTime>
  <Words>391</Words>
  <Application>Microsoft Office PowerPoint</Application>
  <PresentationFormat>Předvádění na obrazovce (4:3)</PresentationFormat>
  <Paragraphs>55</Paragraphs>
  <Slides>9</Slides>
  <Notes>1</Notes>
  <HiddenSlides>0</HiddenSlides>
  <MMClips>0</MMClips>
  <ScaleCrop>false</ScaleCrop>
  <HeadingPairs>
    <vt:vector size="6" baseType="variant">
      <vt:variant>
        <vt:lpstr>Použitá písma</vt:lpstr>
      </vt:variant>
      <vt:variant>
        <vt:i4>3</vt:i4>
      </vt:variant>
      <vt:variant>
        <vt:lpstr>Motiv</vt:lpstr>
      </vt:variant>
      <vt:variant>
        <vt:i4>7</vt:i4>
      </vt:variant>
      <vt:variant>
        <vt:lpstr>Nadpisy snímků</vt:lpstr>
      </vt:variant>
      <vt:variant>
        <vt:i4>9</vt:i4>
      </vt:variant>
    </vt:vector>
  </HeadingPairs>
  <TitlesOfParts>
    <vt:vector size="19" baseType="lpstr">
      <vt:lpstr>Arial</vt:lpstr>
      <vt:lpstr>Calibri</vt:lpstr>
      <vt:lpstr>Calibri Light</vt:lpstr>
      <vt:lpstr>Prezentace modrá A</vt:lpstr>
      <vt:lpstr>5_Vlastní návrh</vt:lpstr>
      <vt:lpstr>4_Vlastní návrh</vt:lpstr>
      <vt:lpstr>3_Vlastní návrh</vt:lpstr>
      <vt:lpstr>1_Vlastní návrh</vt:lpstr>
      <vt:lpstr>2_Vlastní návrh</vt:lpstr>
      <vt:lpstr>Vlastní návrh</vt:lpstr>
      <vt:lpstr>EGD - Strategie udržitelnosti v oblasti chemických látek</vt:lpstr>
      <vt:lpstr>Zelená dohoda pro Evropu (EGD)</vt:lpstr>
      <vt:lpstr>Strategie pro udržitelnost chemických látek</vt:lpstr>
      <vt:lpstr>Vybraná témata</vt:lpstr>
      <vt:lpstr>Vybraná témata</vt:lpstr>
      <vt:lpstr>Očekávání revize IED</vt:lpstr>
      <vt:lpstr>Očekávání revize IED – hlavní směry</vt:lpstr>
      <vt:lpstr>Očekávání revize IED – hlavní směry</vt:lpstr>
      <vt:lpstr>Děkuji za pozornost!</vt:lpstr>
    </vt:vector>
  </TitlesOfParts>
  <Company>Ministerstvo průmyslu a obchodu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NADPIS PREZENTACE</dc:title>
  <dc:creator>Kozmíková Jana</dc:creator>
  <cp:lastModifiedBy>Kulhánková</cp:lastModifiedBy>
  <cp:revision>531</cp:revision>
  <cp:lastPrinted>2020-09-09T07:00:13Z</cp:lastPrinted>
  <dcterms:created xsi:type="dcterms:W3CDTF">2012-01-13T10:13:17Z</dcterms:created>
  <dcterms:modified xsi:type="dcterms:W3CDTF">2020-12-07T17:10:16Z</dcterms:modified>
</cp:coreProperties>
</file>