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22"/>
  </p:notesMasterIdLst>
  <p:handoutMasterIdLst>
    <p:handoutMasterId r:id="rId23"/>
  </p:handoutMasterIdLst>
  <p:sldIdLst>
    <p:sldId id="852" r:id="rId2"/>
    <p:sldId id="921" r:id="rId3"/>
    <p:sldId id="929" r:id="rId4"/>
    <p:sldId id="930" r:id="rId5"/>
    <p:sldId id="932" r:id="rId6"/>
    <p:sldId id="931" r:id="rId7"/>
    <p:sldId id="917" r:id="rId8"/>
    <p:sldId id="925" r:id="rId9"/>
    <p:sldId id="942" r:id="rId10"/>
    <p:sldId id="933" r:id="rId11"/>
    <p:sldId id="934" r:id="rId12"/>
    <p:sldId id="938" r:id="rId13"/>
    <p:sldId id="935" r:id="rId14"/>
    <p:sldId id="936" r:id="rId15"/>
    <p:sldId id="939" r:id="rId16"/>
    <p:sldId id="940" r:id="rId17"/>
    <p:sldId id="937" r:id="rId18"/>
    <p:sldId id="896" r:id="rId19"/>
    <p:sldId id="941" r:id="rId20"/>
    <p:sldId id="916" r:id="rId21"/>
  </p:sldIdLst>
  <p:sldSz cx="9144000" cy="6858000" type="overhead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72D05"/>
    <a:srgbClr val="FF0000"/>
    <a:srgbClr val="003366"/>
    <a:srgbClr val="FA411C"/>
    <a:srgbClr val="0000FF"/>
    <a:srgbClr val="000000"/>
    <a:srgbClr val="9DD3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8327" autoAdjust="0"/>
  </p:normalViewPr>
  <p:slideViewPr>
    <p:cSldViewPr>
      <p:cViewPr varScale="1">
        <p:scale>
          <a:sx n="81" d="100"/>
          <a:sy n="81" d="100"/>
        </p:scale>
        <p:origin x="161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620" y="-102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>
            <a:extLst>
              <a:ext uri="{FF2B5EF4-FFF2-40B4-BE49-F238E27FC236}">
                <a16:creationId xmlns:a16="http://schemas.microsoft.com/office/drawing/2014/main" id="{63ED9C2E-EBDD-4D52-8182-7611811343A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2390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t" anchorCtr="0" compatLnSpc="1">
            <a:prstTxWarp prst="textNoShape">
              <a:avLst/>
            </a:prstTxWarp>
          </a:bodyPr>
          <a:lstStyle>
            <a:lvl1pPr defTabSz="923722" eaLnBrk="1" hangingPunct="1">
              <a:spcBef>
                <a:spcPct val="20000"/>
              </a:spcBef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72739" name="Rectangle 3">
            <a:extLst>
              <a:ext uri="{FF2B5EF4-FFF2-40B4-BE49-F238E27FC236}">
                <a16:creationId xmlns:a16="http://schemas.microsoft.com/office/drawing/2014/main" id="{A1370937-41EE-4CA7-AECF-03C7576AC00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0712" y="0"/>
            <a:ext cx="304238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t" anchorCtr="0" compatLnSpc="1">
            <a:prstTxWarp prst="textNoShape">
              <a:avLst/>
            </a:prstTxWarp>
          </a:bodyPr>
          <a:lstStyle>
            <a:lvl1pPr algn="r" defTabSz="923722" eaLnBrk="1" hangingPunct="1">
              <a:spcBef>
                <a:spcPct val="20000"/>
              </a:spcBef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C4D7E866-5E61-4E58-81CA-0D051E6DC97F}" type="datetimeFigureOut">
              <a:rPr lang="cs-CZ"/>
              <a:pPr>
                <a:defRPr/>
              </a:pPr>
              <a:t>8.12.2020</a:t>
            </a:fld>
            <a:endParaRPr lang="cs-CZ"/>
          </a:p>
        </p:txBody>
      </p:sp>
      <p:sp>
        <p:nvSpPr>
          <p:cNvPr id="372740" name="Rectangle 4">
            <a:extLst>
              <a:ext uri="{FF2B5EF4-FFF2-40B4-BE49-F238E27FC236}">
                <a16:creationId xmlns:a16="http://schemas.microsoft.com/office/drawing/2014/main" id="{CCE266C5-B1B1-4386-A610-B73D4460287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3328"/>
            <a:ext cx="3042390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b" anchorCtr="0" compatLnSpc="1">
            <a:prstTxWarp prst="textNoShape">
              <a:avLst/>
            </a:prstTxWarp>
          </a:bodyPr>
          <a:lstStyle>
            <a:lvl1pPr defTabSz="923722" eaLnBrk="1" hangingPunct="1">
              <a:spcBef>
                <a:spcPct val="20000"/>
              </a:spcBef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72741" name="Rectangle 5">
            <a:extLst>
              <a:ext uri="{FF2B5EF4-FFF2-40B4-BE49-F238E27FC236}">
                <a16:creationId xmlns:a16="http://schemas.microsoft.com/office/drawing/2014/main" id="{5DA01324-0717-493E-AEA3-905F5A90B43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0712" y="8843328"/>
            <a:ext cx="3042389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b" anchorCtr="0" compatLnSpc="1">
            <a:prstTxWarp prst="textNoShape">
              <a:avLst/>
            </a:prstTxWarp>
          </a:bodyPr>
          <a:lstStyle>
            <a:lvl1pPr algn="r" defTabSz="923722" eaLnBrk="1" hangingPunct="1">
              <a:spcBef>
                <a:spcPct val="20000"/>
              </a:spcBef>
              <a:defRPr sz="1200" smtClean="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2BBB4E04-386D-49A1-B7FE-913100D089D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3470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10" name="Rectangle 14">
            <a:extLst>
              <a:ext uri="{FF2B5EF4-FFF2-40B4-BE49-F238E27FC236}">
                <a16:creationId xmlns:a16="http://schemas.microsoft.com/office/drawing/2014/main" id="{3C0E3A12-6A58-4EF2-BA03-0C2E631576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2390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t" anchorCtr="0" compatLnSpc="1">
            <a:prstTxWarp prst="textNoShape">
              <a:avLst/>
            </a:prstTxWarp>
          </a:bodyPr>
          <a:lstStyle>
            <a:lvl1pPr defTabSz="923722">
              <a:spcBef>
                <a:spcPct val="20000"/>
              </a:spcBef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1" name="Rectangle 15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6138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2512" name="Rectangle 16">
            <a:extLst>
              <a:ext uri="{FF2B5EF4-FFF2-40B4-BE49-F238E27FC236}">
                <a16:creationId xmlns:a16="http://schemas.microsoft.com/office/drawing/2014/main" id="{29EB703B-2DD4-4D04-A4C6-16B2E80839D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733" y="4420869"/>
            <a:ext cx="5149637" cy="419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362513" name="Rectangle 17">
            <a:extLst>
              <a:ext uri="{FF2B5EF4-FFF2-40B4-BE49-F238E27FC236}">
                <a16:creationId xmlns:a16="http://schemas.microsoft.com/office/drawing/2014/main" id="{9E205D72-D71E-417A-BF6A-C459E296C9B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80712" y="0"/>
            <a:ext cx="304238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t" anchorCtr="0" compatLnSpc="1">
            <a:prstTxWarp prst="textNoShape">
              <a:avLst/>
            </a:prstTxWarp>
          </a:bodyPr>
          <a:lstStyle>
            <a:lvl1pPr algn="r" defTabSz="923722">
              <a:spcBef>
                <a:spcPct val="20000"/>
              </a:spcBef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FB9D4CCC-8962-48F3-A921-F2344F1F5074}" type="datetimeFigureOut">
              <a:rPr lang="cs-CZ"/>
              <a:pPr>
                <a:defRPr/>
              </a:pPr>
              <a:t>8.12.2020</a:t>
            </a:fld>
            <a:endParaRPr lang="cs-CZ"/>
          </a:p>
        </p:txBody>
      </p:sp>
      <p:sp>
        <p:nvSpPr>
          <p:cNvPr id="362514" name="Rectangle 18">
            <a:extLst>
              <a:ext uri="{FF2B5EF4-FFF2-40B4-BE49-F238E27FC236}">
                <a16:creationId xmlns:a16="http://schemas.microsoft.com/office/drawing/2014/main" id="{F2ACFAEA-5D78-4F88-A557-DC57BBC0520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3328"/>
            <a:ext cx="3042390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b" anchorCtr="0" compatLnSpc="1">
            <a:prstTxWarp prst="textNoShape">
              <a:avLst/>
            </a:prstTxWarp>
          </a:bodyPr>
          <a:lstStyle>
            <a:lvl1pPr defTabSz="923722">
              <a:spcBef>
                <a:spcPct val="20000"/>
              </a:spcBef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2515" name="Rectangle 19">
            <a:extLst>
              <a:ext uri="{FF2B5EF4-FFF2-40B4-BE49-F238E27FC236}">
                <a16:creationId xmlns:a16="http://schemas.microsoft.com/office/drawing/2014/main" id="{11A9BC11-B2EF-4144-937E-DC0911F82F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0712" y="8843328"/>
            <a:ext cx="3042389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28" tIns="46164" rIns="92328" bIns="46164" numCol="1" anchor="b" anchorCtr="0" compatLnSpc="1">
            <a:prstTxWarp prst="textNoShape">
              <a:avLst/>
            </a:prstTxWarp>
          </a:bodyPr>
          <a:lstStyle>
            <a:lvl1pPr algn="r" defTabSz="923722">
              <a:spcBef>
                <a:spcPct val="20000"/>
              </a:spcBef>
              <a:defRPr sz="1200" smtClean="0">
                <a:solidFill>
                  <a:srgbClr val="003366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8209BE70-24D3-4789-9FF2-524193D980E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16599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00100" y="2204864"/>
            <a:ext cx="7543800" cy="403244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00100" y="953641"/>
            <a:ext cx="75438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1588814-6817-45AC-B0E4-6A78537FD6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E4DD8-6F1E-4B7F-8E2C-6E1B9D3DE938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33845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0088" y="908720"/>
            <a:ext cx="75438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00088" y="2132856"/>
            <a:ext cx="7543800" cy="409014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1588814-6817-45AC-B0E4-6A78537FD6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EF4AC-071E-4817-A6D8-4D816E5A89C1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57678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7244" y="923925"/>
            <a:ext cx="75438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07244" y="2204864"/>
            <a:ext cx="3771900" cy="37556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30688" y="2204863"/>
            <a:ext cx="3695700" cy="37556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B1588814-6817-45AC-B0E4-6A78537FD6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4F36D-3BE7-4AEA-8237-BE1F43AA0725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45919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5373216"/>
            <a:ext cx="6524128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403648" y="908720"/>
            <a:ext cx="6524128" cy="4392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1588814-6817-45AC-B0E4-6A78537FD6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C35E4-F4E9-4ECF-A541-94B52856F082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84502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8CAF8"/>
            </a:gs>
            <a:gs pos="50000">
              <a:schemeClr val="tx2"/>
            </a:gs>
            <a:gs pos="100000">
              <a:srgbClr val="98CAF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0088" y="2276475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upravíte styl předlohy nadpisu.</a:t>
            </a:r>
            <a:endParaRPr lang="cs-CZ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088" y="3643313"/>
            <a:ext cx="7543800" cy="24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upravíte styly předlohy textu.</a:t>
            </a:r>
            <a:endParaRPr lang="cs-CZ" altLang="en-US"/>
          </a:p>
          <a:p>
            <a:pPr lvl="1"/>
            <a:r>
              <a:rPr lang="cs-CZ" altLang="cs-CZ"/>
              <a:t>Druhá úroveň</a:t>
            </a:r>
            <a:endParaRPr lang="cs-CZ" altLang="en-US"/>
          </a:p>
          <a:p>
            <a:pPr lvl="2"/>
            <a:r>
              <a:rPr lang="cs-CZ" altLang="en-US"/>
              <a:t>Třetí úroveň 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  <a:p>
            <a:pPr lvl="3"/>
            <a:endParaRPr lang="cs-CZ" altLang="en-US"/>
          </a:p>
        </p:txBody>
      </p:sp>
      <p:sp>
        <p:nvSpPr>
          <p:cNvPr id="772109" name="Rectangle 13">
            <a:extLst>
              <a:ext uri="{FF2B5EF4-FFF2-40B4-BE49-F238E27FC236}">
                <a16:creationId xmlns:a16="http://schemas.microsoft.com/office/drawing/2014/main" id="{B1588814-6817-45AC-B0E4-6A78537FD63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28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B6BBEA7-5F0E-4997-A9D5-F660DD3BFA43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pic>
        <p:nvPicPr>
          <p:cNvPr id="1029" name="Obrázek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7622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Obrázek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88" y="188913"/>
            <a:ext cx="25034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–"/>
        <a:defRPr sz="26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rgbClr val="000066"/>
          </a:solidFill>
          <a:latin typeface="+mn-lt"/>
        </a:defRPr>
      </a:lvl5pPr>
      <a:lvl6pPr marL="25146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rgbClr val="000066"/>
          </a:solidFill>
          <a:latin typeface="+mn-lt"/>
        </a:defRPr>
      </a:lvl6pPr>
      <a:lvl7pPr marL="29718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rgbClr val="000066"/>
          </a:solidFill>
          <a:latin typeface="+mn-lt"/>
        </a:defRPr>
      </a:lvl7pPr>
      <a:lvl8pPr marL="34290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rgbClr val="000066"/>
          </a:solidFill>
          <a:latin typeface="+mn-lt"/>
        </a:defRPr>
      </a:lvl8pPr>
      <a:lvl9pPr marL="3886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rgbClr val="000066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ckinsey.com/cz/our-work/pathways-to-decarbonize-the-czech-republic" TargetMode="External"/><Relationship Id="rId2" Type="http://schemas.openxmlformats.org/officeDocument/2006/relationships/hyperlink" Target="https://euractiv.cz/section/klima-a-zivotni-prostredi/news/evropa-by-mela-do-roku-2030-snizit-emise-o-65-procent-prinese-to-vyhody-tvrdi-zelene-organizac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ckinsey.com/business-functions/sustainability/our-insights/How-the-European-Union-could-achieve-net-zero-emissions-at-net-zero-cost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 noChangeArrowheads="1"/>
          </p:cNvSpPr>
          <p:nvPr>
            <p:ph type="ctrTitle"/>
          </p:nvPr>
        </p:nvSpPr>
        <p:spPr>
          <a:xfrm>
            <a:off x="503430" y="1589509"/>
            <a:ext cx="7772400" cy="172819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cs-CZ" altLang="cs-CZ" sz="3600" b="1" dirty="0">
                <a:solidFill>
                  <a:srgbClr val="00B050"/>
                </a:solidFill>
              </a:rPr>
              <a:t>Green</a:t>
            </a:r>
            <a:r>
              <a:rPr lang="cs-CZ" altLang="cs-CZ" sz="3400" b="1" dirty="0"/>
              <a:t> </a:t>
            </a:r>
            <a:r>
              <a:rPr lang="cs-CZ" altLang="cs-CZ" sz="3400" b="1" dirty="0" err="1"/>
              <a:t>Deal</a:t>
            </a:r>
            <a:r>
              <a:rPr lang="cs-CZ" altLang="cs-CZ" sz="3400" b="1" dirty="0"/>
              <a:t> a energetika</a:t>
            </a:r>
            <a:br>
              <a:rPr lang="cs-CZ" altLang="cs-CZ" sz="3400" b="1" dirty="0"/>
            </a:br>
            <a:r>
              <a:rPr lang="cs-CZ" altLang="cs-CZ" sz="3200" b="1" dirty="0"/>
              <a:t>...</a:t>
            </a:r>
            <a:br>
              <a:rPr lang="cs-CZ" altLang="cs-CZ" sz="3200" b="1" dirty="0"/>
            </a:br>
            <a:r>
              <a:rPr lang="cs-CZ" altLang="cs-CZ" sz="3200" b="1" dirty="0"/>
              <a:t>aneb Dekarbonizace jako </a:t>
            </a:r>
            <a:br>
              <a:rPr lang="cs-CZ" altLang="cs-CZ" sz="3200" b="1" dirty="0"/>
            </a:br>
            <a:r>
              <a:rPr lang="cs-CZ" altLang="cs-CZ" sz="3200" b="1" dirty="0"/>
              <a:t>výzva pro chemii</a:t>
            </a:r>
          </a:p>
        </p:txBody>
      </p:sp>
      <p:sp>
        <p:nvSpPr>
          <p:cNvPr id="4099" name="Podnadpis 2"/>
          <p:cNvSpPr>
            <a:spLocks noGrp="1" noChangeArrowheads="1"/>
          </p:cNvSpPr>
          <p:nvPr>
            <p:ph type="subTitle" idx="1"/>
          </p:nvPr>
        </p:nvSpPr>
        <p:spPr>
          <a:xfrm>
            <a:off x="611560" y="3861048"/>
            <a:ext cx="7628384" cy="11521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sz="2400" b="1" dirty="0">
                <a:solidFill>
                  <a:srgbClr val="002060"/>
                </a:solidFill>
              </a:rPr>
              <a:t>webinář SUSCHEM CZ</a:t>
            </a:r>
          </a:p>
          <a:p>
            <a:pPr>
              <a:lnSpc>
                <a:spcPct val="150000"/>
              </a:lnSpc>
            </a:pPr>
            <a:r>
              <a:rPr lang="cs-CZ" sz="2000" b="1" dirty="0">
                <a:solidFill>
                  <a:srgbClr val="002060"/>
                </a:solidFill>
              </a:rPr>
              <a:t>Praha, 8. 12. 2020</a:t>
            </a:r>
          </a:p>
          <a:p>
            <a:pPr algn="l">
              <a:buClr>
                <a:srgbClr val="333399"/>
              </a:buClr>
              <a:defRPr/>
            </a:pPr>
            <a:endParaRPr lang="cs-CZ" altLang="cs-CZ" sz="2000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6E52D89-8811-49D3-8725-E9D1EC00A281}"/>
              </a:ext>
            </a:extLst>
          </p:cNvPr>
          <p:cNvSpPr txBox="1"/>
          <p:nvPr/>
        </p:nvSpPr>
        <p:spPr>
          <a:xfrm>
            <a:off x="665312" y="5556523"/>
            <a:ext cx="4320480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>
                <a:solidFill>
                  <a:srgbClr val="002060"/>
                </a:solidFill>
              </a:rPr>
              <a:t>Ing. Jaroslav Suchý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D70B390-5EEA-42DA-90D5-BEE1238155E4}"/>
              </a:ext>
            </a:extLst>
          </p:cNvPr>
          <p:cNvSpPr txBox="1"/>
          <p:nvPr/>
        </p:nvSpPr>
        <p:spPr>
          <a:xfrm>
            <a:off x="5148064" y="555652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002060"/>
                </a:solidFill>
              </a:rPr>
              <a:t>www.schp.cz  </a:t>
            </a:r>
          </a:p>
          <a:p>
            <a:r>
              <a:rPr lang="cs-CZ" sz="2400" dirty="0">
                <a:solidFill>
                  <a:srgbClr val="002060"/>
                </a:solidFill>
              </a:rPr>
              <a:t>www</a:t>
            </a:r>
            <a:r>
              <a:rPr lang="cs-CZ" sz="2400">
                <a:solidFill>
                  <a:srgbClr val="002060"/>
                </a:solidFill>
              </a:rPr>
              <a:t>.responsiblecare</a:t>
            </a:r>
            <a:r>
              <a:rPr lang="cs-CZ" sz="2400" dirty="0">
                <a:solidFill>
                  <a:srgbClr val="002060"/>
                </a:solidFill>
              </a:rPr>
              <a:t>.cz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Zvýšení energetické účinnosti 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634368"/>
            <a:ext cx="7929331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2000" b="1" dirty="0"/>
              <a:t>SILNÉ STRÁNKY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Postupné zlepšování procesů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Využití digitalizace a optimalizačních nástrojů pro řízení technologií (Průmysl 4.0)</a:t>
            </a:r>
          </a:p>
          <a:p>
            <a:pPr marL="0" indent="0" algn="just">
              <a:spcBef>
                <a:spcPts val="600"/>
              </a:spcBef>
              <a:buClr>
                <a:srgbClr val="FF0000"/>
              </a:buClr>
              <a:buNone/>
              <a:defRPr/>
            </a:pPr>
            <a:endParaRPr lang="cs-CZ" altLang="cs-CZ" sz="2000" b="1" dirty="0"/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2000" b="1" dirty="0"/>
              <a:t>SLABÉ STRÁNKY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V minulosti již došlo k výraznému zvýšení energetické účinnosti 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Investiční náročnost a nízká návratnost investičních opatření při současné ceněn energie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Omezená podpora (zejména pro velké podniky, které tvoří páteř chemického průmyslu ČR)</a:t>
            </a:r>
          </a:p>
          <a:p>
            <a:pPr lvl="1" algn="just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10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964132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Zvýšení energetické účinnosti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424936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2000" b="1" dirty="0"/>
              <a:t>PŘÍLEŽITOSTI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Snižování provozních nákladů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Disponibilita nových technologií na trhu a jejich dostupnost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Zvyšování know-how podniků a využití výsledků Energetických auditů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2000" b="1" dirty="0"/>
              <a:t>HROZBY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Transformace výroby formou robotizace a digitalizace, případně změnou technologií ve snaze odklonit se od fosilních paliv (vodík, chemická recyklace), může vést naopak ke navyšování energetických požadavků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800" dirty="0"/>
              <a:t>V nedávné minulosti </a:t>
            </a:r>
            <a:r>
              <a:rPr lang="cs-CZ" altLang="cs-CZ" sz="1800" b="1" dirty="0"/>
              <a:t>došlo k výraznému zvýšení energetické účinnosti</a:t>
            </a:r>
            <a:r>
              <a:rPr lang="cs-CZ" altLang="cs-CZ" sz="1800" dirty="0"/>
              <a:t>. </a:t>
            </a:r>
            <a:r>
              <a:rPr lang="cs-CZ" altLang="cs-CZ" sz="1800" b="1" dirty="0"/>
              <a:t>Naprostá většina </a:t>
            </a:r>
            <a:r>
              <a:rPr lang="cs-CZ" altLang="cs-CZ" sz="1800" dirty="0"/>
              <a:t>v současné době používaných technologií v chemii se nachází </a:t>
            </a:r>
            <a:r>
              <a:rPr lang="cs-CZ" altLang="cs-CZ" sz="1800" b="1" dirty="0"/>
              <a:t>na úrovni BAT </a:t>
            </a:r>
            <a:r>
              <a:rPr lang="cs-CZ" altLang="cs-CZ" sz="1800" dirty="0"/>
              <a:t>(Nejlepší dostupní technologie) </a:t>
            </a:r>
            <a:r>
              <a:rPr lang="cs-CZ" altLang="cs-CZ" sz="1800" b="1" dirty="0"/>
              <a:t>a nejsou známy alternativní technologie výroby, ani úsporná opatření s dosažením úspor na energiích v řádu desítek procent.</a:t>
            </a:r>
            <a:r>
              <a:rPr lang="cs-CZ" altLang="cs-CZ" sz="1800" dirty="0"/>
              <a:t> Některé nové technologie a postupy otevírají možnosti pro další mírné vylepšování. 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endParaRPr lang="cs-CZ" altLang="cs-CZ" sz="2000" b="1" dirty="0"/>
          </a:p>
          <a:p>
            <a:pPr lvl="1" algn="just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11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912601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855165"/>
            <a:ext cx="8280920" cy="917651"/>
          </a:xfrm>
        </p:spPr>
        <p:txBody>
          <a:bodyPr/>
          <a:lstStyle/>
          <a:p>
            <a:pPr algn="ctr"/>
            <a:r>
              <a:rPr lang="cs-CZ" sz="2300" b="1" dirty="0"/>
              <a:t>Vývoj energetické náročnosti průmyslu ČR, 2010 - 2016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1700808"/>
            <a:ext cx="7543800" cy="4090145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1000" b="1" dirty="0"/>
          </a:p>
          <a:p>
            <a:pPr marL="0" indent="0">
              <a:buClr>
                <a:srgbClr val="FF0000"/>
              </a:buClr>
              <a:buNone/>
              <a:defRPr/>
            </a:pPr>
            <a:r>
              <a:rPr lang="cs-CZ" altLang="cs-CZ" sz="1000" b="1" dirty="0"/>
              <a:t>Zdroj: </a:t>
            </a:r>
            <a:r>
              <a:rPr lang="cs-CZ" altLang="cs-CZ" sz="1000" b="1" dirty="0" err="1"/>
              <a:t>Eurostat</a:t>
            </a:r>
            <a:endParaRPr lang="cs-CZ" altLang="cs-CZ" sz="1000" b="1" dirty="0"/>
          </a:p>
          <a:p>
            <a:pPr lvl="1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659563" y="6381750"/>
            <a:ext cx="2286000" cy="228600"/>
          </a:xfrm>
        </p:spPr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12</a:t>
            </a:fld>
            <a:endParaRPr lang="cs-CZ" alt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089AD069-3E82-48B7-923C-14DEC9643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059" y="1596505"/>
            <a:ext cx="7303325" cy="447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996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Náhrada uhlí nízkoemisním palivem (ZP)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424936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SILNÉ STRÁNKY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Dosažení úspory emisí min. 10-15%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Rozvíjející se infrastruktura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SLABÉ STRÁNKY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Vyšší provozní náklady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Investiční náročnost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PŘÍLEŽITOSTI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Legislativní podpora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Možnost využití infrastruktury dodávek ZP k využití biometanu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Možnost využití infrastruktury dodávek ZP k využití vodíku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HROZBY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Závislost na dovozech ZP – snížení energické bezpečnosti ČR 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Při vyšší spotřebě, pravděpodobné navýšení ceny ZP s ohledem na využití v energetice a to v celé EU (zejména Německo, a Polsko)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Postoj EU k ZP jako fosilnímu palivu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endParaRPr lang="cs-CZ" altLang="cs-CZ" sz="2000" b="1" dirty="0"/>
          </a:p>
          <a:p>
            <a:pPr lvl="1" algn="just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13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2749664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Rekuperace tepelné energie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424936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SILNÉ STRÁNKY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Snížení celkové spotřeby energie a s tím souvisejících emisí 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K rekuperaci tepelné energie v chemickém průmyslu dochází již při kogeneraci při výrobě el. energie: využití tepla pro technologické účely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SLABÉ STRÁNKY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Investiční náklady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Nízká efektivita využití přebytků tepla pro vytápění budov starších konstrukcí s vysokou cenou jejich zateplování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Často nezájem externích odběratelů teplo využívat a vzdát se tak vlastního zdroje tepla</a:t>
            </a:r>
          </a:p>
          <a:p>
            <a:pPr marL="0" indent="0" algn="just">
              <a:spcBef>
                <a:spcPts val="60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PŘÍLEŽITOSTI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Snížení energetické náročnosti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Využití přebytků tepla pro vytápění budov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HROZBY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Potenciální přebytek nízkokapacitního tepla, které nemá další využití</a:t>
            </a: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14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342411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Využití biometanu jako paliva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3" y="1196752"/>
            <a:ext cx="8766050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SILNÉ STRÁNKY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Minimální změny technologie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Bezemisní palivo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Existující infrastruktura bio-plynových stanic (BPS) v ČR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Existující infrastruktura distribuce ZP v ČR</a:t>
            </a:r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SLABÉ STRÁNKY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Nutnost transportu biometanu a Vyšší provozní náklady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Relativně nová technologie, která je bez vysokých dotací či výrazné provozní podpory (vyšší, než je aktuální návrh) nenávratná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Konkurence fosilních paliv. ...</a:t>
            </a:r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PŘÍLEŽITOSTI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Napojení na lokální výrobce biometanu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Legislativní úprava. Efektivnější dotační podpora nových BPS s ohledem na návratnost investice = zvýšení motivace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Využití ČOV pro výrobu bio-metanu</a:t>
            </a:r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HROZBY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Realizace strategie </a:t>
            </a:r>
            <a:r>
              <a:rPr lang="cs-CZ" altLang="cs-CZ" sz="1700" b="1" dirty="0" err="1"/>
              <a:t>Farm</a:t>
            </a:r>
            <a:r>
              <a:rPr lang="cs-CZ" altLang="cs-CZ" sz="1700" b="1" dirty="0"/>
              <a:t>-to-</a:t>
            </a:r>
            <a:r>
              <a:rPr lang="cs-CZ" altLang="cs-CZ" sz="1700" b="1" dirty="0" err="1"/>
              <a:t>Fork</a:t>
            </a:r>
            <a:r>
              <a:rPr lang="cs-CZ" altLang="cs-CZ" sz="1700" b="1" dirty="0"/>
              <a:t>: snižování intenzity zemědělské produkce, udržení organického uhlíku v půdě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Nedostatek biometanu pro všechny sektory (doprava je upřednostněna)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b="1" dirty="0"/>
              <a:t>Nedostatek biomasy a odpadů </a:t>
            </a:r>
            <a:r>
              <a:rPr lang="cs-CZ" altLang="cs-CZ" sz="1700" dirty="0"/>
              <a:t>– potlačování cíleně pěstované biomasy, nutnost svážet odpady, kterých není dostatek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15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798779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1032911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Využití vodíku jako paliva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3" y="1448780"/>
            <a:ext cx="8766050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endParaRPr lang="cs-CZ" altLang="cs-CZ" sz="1700" b="1" dirty="0"/>
          </a:p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SILNÉ STRÁNKY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Dokonale bezemisní palivo</a:t>
            </a:r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endParaRPr lang="cs-CZ" altLang="cs-CZ" sz="1700" b="1" dirty="0"/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SLABÉ STRÁNKY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Nutnost úpravy hořáků při úplné náhradě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Vyšší provozní náklady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Nedostatek nízkoemisního vodíku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Nízká objemová výhřevnost (kapacitní omezení)</a:t>
            </a:r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endParaRPr lang="cs-CZ" altLang="cs-CZ" sz="1700" b="1" dirty="0"/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PŘÍLEŽITOSTI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Možnost přimísení k ZP v malých koncentracích bez nutnosti úpravy technologie a distribuční sítě</a:t>
            </a:r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endParaRPr lang="cs-CZ" altLang="cs-CZ" sz="1700" b="1" dirty="0"/>
          </a:p>
          <a:p>
            <a:pPr marL="0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HROZBY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Technologie nebude ekonomicky výhodná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Omezenost a nákladovost manipulace a skladování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16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4039865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2" y="908720"/>
            <a:ext cx="7997114" cy="360040"/>
          </a:xfrm>
        </p:spPr>
        <p:txBody>
          <a:bodyPr/>
          <a:lstStyle/>
          <a:p>
            <a:pPr algn="ctr"/>
            <a:r>
              <a:rPr lang="cs-CZ" sz="2600" b="1" dirty="0"/>
              <a:t>Zachycování, ukládání a zpracování CO2 (CCSU)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424936" cy="4752950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SILNÉ STRÁNK</a:t>
            </a:r>
            <a:r>
              <a:rPr lang="cs-CZ" altLang="cs-CZ" sz="1700" dirty="0"/>
              <a:t>Y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CCS a CCU jsou jedinou cestou, jak využít CO2 z technologických a tepelných emisí</a:t>
            </a:r>
          </a:p>
          <a:p>
            <a:pPr marL="0" indent="0" algn="just">
              <a:spcBef>
                <a:spcPts val="60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SLABÉ STRÁNKY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CCS/CCU je </a:t>
            </a:r>
            <a:r>
              <a:rPr lang="cs-CZ" altLang="cs-CZ" sz="1700" b="1" dirty="0"/>
              <a:t>velmi drahé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Není identifikováno vhodné velké úložiště pro CCS v ČR, nelze řešit několika málo úložišti – CO2 je nutné ukládat co nejblíže místu vzniku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CCU technologie nejsou ještě propracované k průmyslové aplikaci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Snížení energetické účinnosti při využití technologií CCS</a:t>
            </a:r>
          </a:p>
          <a:p>
            <a:pPr marL="0" indent="0" algn="just">
              <a:spcBef>
                <a:spcPts val="600"/>
              </a:spcBef>
              <a:buClr>
                <a:srgbClr val="FF0000"/>
              </a:buClr>
              <a:buNone/>
              <a:defRPr/>
            </a:pPr>
            <a:r>
              <a:rPr lang="cs-CZ" altLang="cs-CZ" sz="1700" b="1" dirty="0"/>
              <a:t>PŘÍLEŽITOSTI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Implementace nových technologií pro využití CO2 pro výrobu chemických derivátů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Dotační podpora procesů CCSU (investiční, provozní)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Disponibilita nových technologií na trhu a jejich postupná dostupnost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Vytvoření dodatečných pracovních míst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Využití starých důlních staveb pro CCSHROZBY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700" dirty="0"/>
              <a:t>Potenciální přebytek nízkokapacitního tepla, které nemá další využití</a:t>
            </a:r>
          </a:p>
          <a:p>
            <a:pPr marL="0" indent="0" algn="just">
              <a:spcBef>
                <a:spcPts val="600"/>
              </a:spcBef>
              <a:buClr>
                <a:srgbClr val="FF0000"/>
              </a:buClr>
              <a:buNone/>
              <a:defRPr/>
            </a:pPr>
            <a:r>
              <a:rPr lang="cs-CZ" sz="1700" b="1" dirty="0"/>
              <a:t>HROZBY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sz="1700" dirty="0"/>
              <a:t>celkové náklady a absence infrastruktury pro dopravu a zpracování </a:t>
            </a:r>
            <a:r>
              <a:rPr lang="cs-CZ" sz="1700" dirty="0" err="1"/>
              <a:t>zachyc</a:t>
            </a:r>
            <a:r>
              <a:rPr lang="cs-CZ" sz="1700" dirty="0"/>
              <a:t>. CO2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sz="1700" dirty="0"/>
              <a:t>pro většinu konverzních procesů CO2 (CCU) je nezbytná disponibilita (zeleného) vodíku, resp. „zelené“ elektřiny</a:t>
            </a:r>
          </a:p>
          <a:p>
            <a:pPr marL="0" indent="0" algn="just">
              <a:spcBef>
                <a:spcPts val="600"/>
              </a:spcBef>
              <a:buClr>
                <a:srgbClr val="FF0000"/>
              </a:buClr>
              <a:buNone/>
              <a:defRPr/>
            </a:pPr>
            <a:endParaRPr lang="cs-CZ" sz="1700" b="1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17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267922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680830-B76C-41B7-9406-D259F1584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92696"/>
            <a:ext cx="7543800" cy="858296"/>
          </a:xfrm>
        </p:spPr>
        <p:txBody>
          <a:bodyPr/>
          <a:lstStyle/>
          <a:p>
            <a:pPr algn="ctr"/>
            <a:r>
              <a:rPr lang="cs-CZ" sz="3600" b="1" dirty="0"/>
              <a:t>Závěry 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E6E46C1-F9B2-4E95-8CEC-2D63DC1BD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00808"/>
            <a:ext cx="8280920" cy="5040560"/>
          </a:xfrm>
        </p:spPr>
        <p:txBody>
          <a:bodyPr/>
          <a:lstStyle/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u="sng" dirty="0"/>
              <a:t>Požadavky</a:t>
            </a:r>
            <a:r>
              <a:rPr lang="cs-CZ" sz="2100" b="1" dirty="0"/>
              <a:t> na stále zelenější evropský průmysl </a:t>
            </a:r>
            <a:r>
              <a:rPr lang="cs-CZ" sz="2100" b="1" u="sng" dirty="0"/>
              <a:t>rostou</a:t>
            </a:r>
            <a:r>
              <a:rPr lang="cs-CZ" sz="2100" b="1" dirty="0"/>
              <a:t>.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u="sng" dirty="0"/>
              <a:t>Průmysl masivně investuje</a:t>
            </a:r>
            <a:r>
              <a:rPr lang="cs-CZ" sz="2100" b="1" dirty="0"/>
              <a:t> do snižování uhlíkové a energetické náročnosti a ZATÍM se drží i když řada firem již přesouvá výroby mimo EU.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dirty="0"/>
              <a:t>Do roku 2050 lze očekávat odstavení stávajících energetických podnikových zdrojů, a to z důvodů externalizace dodávek energií (přechod na elektrickou energii) nebo technologickými změnami (např. využívání exotermních procesů pro výrobu energií). 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dirty="0"/>
              <a:t>Nelze předpokládat ani provoz výrob, které jsou založeny na produktech zpracování uhlí. Zcela nepochybně dojde k významné strukturální změně celého odvětví i s ohledem na vývoj výrobkového portfolia a celospolečenské poptávky.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F63D3B0-1A98-41E2-8F62-746C375BC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18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597344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680830-B76C-41B7-9406-D259F1584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1052736"/>
            <a:ext cx="7543800" cy="858296"/>
          </a:xfrm>
        </p:spPr>
        <p:txBody>
          <a:bodyPr/>
          <a:lstStyle/>
          <a:p>
            <a:pPr algn="ctr"/>
            <a:r>
              <a:rPr lang="cs-CZ" sz="3600" b="1" dirty="0"/>
              <a:t>Závěry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E6E46C1-F9B2-4E95-8CEC-2D63DC1BD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951577"/>
            <a:ext cx="7992888" cy="4896544"/>
          </a:xfrm>
        </p:spPr>
        <p:txBody>
          <a:bodyPr/>
          <a:lstStyle/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dirty="0"/>
              <a:t>Chemický průmysl je značně rozmanitý, dopady nelze nyní kvantifikovat.</a:t>
            </a:r>
            <a:endParaRPr lang="cs-CZ" sz="2100" dirty="0">
              <a:solidFill>
                <a:srgbClr val="FA411C"/>
              </a:solidFill>
            </a:endParaRP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dirty="0"/>
              <a:t>Vítáme snahu Komise podporovat investice do snižování uhlíkové stopy výrobků inovací, rekvalifikace pracovní síly, přístup k rizikovému financování a investice do </a:t>
            </a:r>
            <a:r>
              <a:rPr lang="cs-CZ" sz="2100" b="1" dirty="0" err="1"/>
              <a:t>VaV</a:t>
            </a:r>
            <a:r>
              <a:rPr lang="cs-CZ" sz="2100" b="1" dirty="0"/>
              <a:t>. Tyto je však </a:t>
            </a:r>
            <a:r>
              <a:rPr lang="cs-CZ" sz="2100" b="1" u="sng" dirty="0"/>
              <a:t>nutné provádět koncepčně</a:t>
            </a:r>
            <a:r>
              <a:rPr lang="cs-CZ" sz="2100" b="1" dirty="0"/>
              <a:t>, s ohledem na nemalé změny, kterých bylo dosud dosaženo a při </a:t>
            </a:r>
            <a:r>
              <a:rPr lang="cs-CZ" sz="2100" b="1" u="sng" dirty="0"/>
              <a:t>zachování</a:t>
            </a:r>
            <a:r>
              <a:rPr lang="cs-CZ" sz="2100" b="1" dirty="0"/>
              <a:t> globální </a:t>
            </a:r>
            <a:r>
              <a:rPr lang="cs-CZ" sz="2100" b="1" u="sng" dirty="0"/>
              <a:t>konkurenceschopnosti evropského průmyslu</a:t>
            </a:r>
            <a:r>
              <a:rPr lang="cs-CZ" sz="2100" b="1" dirty="0"/>
              <a:t>.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cs-CZ" sz="2100" b="1" u="sng" dirty="0"/>
              <a:t>Chemie zásadním způsobem pomáhá snižovat emise skleníkových plynů</a:t>
            </a:r>
            <a:r>
              <a:rPr lang="cs-CZ" sz="2100" b="1" dirty="0"/>
              <a:t> napříč odvětvími a je šancí pro </a:t>
            </a:r>
            <a:r>
              <a:rPr lang="cs-CZ" sz="2100" b="1" dirty="0">
                <a:solidFill>
                  <a:schemeClr val="bg1">
                    <a:lumMod val="50000"/>
                  </a:schemeClr>
                </a:solidFill>
              </a:rPr>
              <a:t>zelenou</a:t>
            </a:r>
            <a:r>
              <a:rPr lang="cs-CZ" sz="2100" b="1" dirty="0"/>
              <a:t> transformaci ekonomiky!</a:t>
            </a:r>
            <a:endParaRPr lang="cs-CZ" sz="2100" dirty="0">
              <a:solidFill>
                <a:srgbClr val="FA411C"/>
              </a:solid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F63D3B0-1A98-41E2-8F62-746C375BC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19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83454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620" y="1067047"/>
            <a:ext cx="8496943" cy="917651"/>
          </a:xfrm>
        </p:spPr>
        <p:txBody>
          <a:bodyPr/>
          <a:lstStyle/>
          <a:p>
            <a:pPr algn="ctr"/>
            <a:r>
              <a:rPr lang="cs-CZ" sz="2600" b="1" dirty="0"/>
              <a:t>Dekarbonizace jako výzva pro chemický průmysl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2132856"/>
            <a:ext cx="7543800" cy="3658097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200" b="1" dirty="0"/>
              <a:t>Evropa by měla do roku 2030 snížit emise o 65 procent, přinese to výhody, tvrdí zelené organizace </a:t>
            </a:r>
            <a:r>
              <a:rPr lang="cs-CZ" altLang="cs-CZ" sz="700" b="1" dirty="0">
                <a:hlinkClick r:id="rId2"/>
              </a:rPr>
              <a:t>https://euractiv.cz/section/klima-a-zivotni-prostredi/news/evropa-by-mela-do-roku-2030-snizit-emise-o-65-procent-prinese-to-vyhody-tvrdi-zelene-organizace/</a:t>
            </a:r>
            <a:r>
              <a:rPr lang="cs-CZ" altLang="cs-CZ" sz="700" b="1" dirty="0"/>
              <a:t>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200" b="1" dirty="0"/>
              <a:t>Studie McKinsey – „národohospodářský pohled“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>
                <a:hlinkClick r:id="rId3"/>
              </a:rPr>
              <a:t>Pro ČR</a:t>
            </a:r>
            <a:endParaRPr lang="cs-CZ" altLang="cs-CZ" sz="1800" b="1" dirty="0"/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>
                <a:hlinkClick r:id="rId4"/>
              </a:rPr>
              <a:t>Pro EU</a:t>
            </a:r>
            <a:endParaRPr lang="cs-CZ" altLang="cs-CZ" sz="18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200" b="1" dirty="0"/>
              <a:t>„Reakce MPO“ – dekarbonizace průmyslu</a:t>
            </a:r>
          </a:p>
          <a:p>
            <a:pPr lvl="1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2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597018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2">
            <a:extLst>
              <a:ext uri="{FF2B5EF4-FFF2-40B4-BE49-F238E27FC236}">
                <a16:creationId xmlns:a16="http://schemas.microsoft.com/office/drawing/2014/main" id="{C2E867F1-9BD1-43D0-8D9B-4629ADE5DF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563888" y="2133600"/>
            <a:ext cx="4681537" cy="44767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s-CZ" altLang="cs-CZ" sz="1800" b="1" dirty="0"/>
              <a:t>Kontakt: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cs-CZ" altLang="cs-CZ" sz="1800" b="1" dirty="0"/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cs-CZ" altLang="cs-CZ" sz="1800" b="1" dirty="0"/>
              <a:t>Jaroslav Suchý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cs-CZ" altLang="cs-CZ" sz="1800" b="1" dirty="0"/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cs-CZ" altLang="cs-CZ" sz="1800" b="1" dirty="0"/>
              <a:t>Svaz chemického průmyslu ČR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cs-CZ" altLang="cs-CZ" sz="1800" b="1" dirty="0" err="1"/>
              <a:t>Rubeška</a:t>
            </a:r>
            <a:r>
              <a:rPr lang="cs-CZ" altLang="cs-CZ" sz="1800" b="1" dirty="0"/>
              <a:t> 393/7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cs-CZ" altLang="cs-CZ" sz="1800" b="1" dirty="0"/>
              <a:t>190 00 Praha 9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cs-CZ" altLang="cs-CZ" sz="1800" b="1" dirty="0"/>
              <a:t>Česká republika</a:t>
            </a:r>
          </a:p>
          <a:p>
            <a:pPr marL="0" indent="0">
              <a:buFontTx/>
              <a:buNone/>
            </a:pPr>
            <a:endParaRPr lang="cs-CZ" altLang="cs-CZ" sz="1800" b="1" dirty="0"/>
          </a:p>
          <a:p>
            <a:pPr marL="0" indent="0">
              <a:buFontTx/>
              <a:buNone/>
            </a:pPr>
            <a:r>
              <a:rPr lang="cs-CZ" altLang="cs-CZ" sz="1800" b="1" dirty="0"/>
              <a:t>www.schp.cz</a:t>
            </a:r>
          </a:p>
          <a:p>
            <a:pPr marL="0" indent="0">
              <a:buFontTx/>
              <a:buNone/>
            </a:pPr>
            <a:r>
              <a:rPr lang="cs-CZ" altLang="cs-CZ" sz="1800" b="1" dirty="0"/>
              <a:t>www.responsiblecare.cz</a:t>
            </a:r>
          </a:p>
          <a:p>
            <a:pPr marL="0" indent="0">
              <a:buFontTx/>
              <a:buNone/>
            </a:pPr>
            <a:r>
              <a:rPr lang="cs-CZ" altLang="cs-CZ" sz="1800" b="1" dirty="0"/>
              <a:t>jaroslav.suchy@schp.cz</a:t>
            </a:r>
          </a:p>
          <a:p>
            <a:pPr marL="0" indent="0">
              <a:buFontTx/>
              <a:buNone/>
            </a:pPr>
            <a:r>
              <a:rPr lang="cs-CZ" altLang="cs-CZ" sz="1800" b="1" dirty="0"/>
              <a:t> </a:t>
            </a:r>
          </a:p>
        </p:txBody>
      </p:sp>
      <p:sp>
        <p:nvSpPr>
          <p:cNvPr id="9219" name="Zástupný symbol pro číslo snímku 3">
            <a:extLst>
              <a:ext uri="{FF2B5EF4-FFF2-40B4-BE49-F238E27FC236}">
                <a16:creationId xmlns:a16="http://schemas.microsoft.com/office/drawing/2014/main" id="{635A1861-59C6-45E6-B284-D2521B3C67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tx1"/>
              </a:buClr>
              <a:buChar char="•"/>
              <a:defRPr sz="3000">
                <a:solidFill>
                  <a:srgbClr val="0000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40000"/>
              </a:spcBef>
              <a:buClr>
                <a:schemeClr val="tx1"/>
              </a:buClr>
              <a:buChar char="–"/>
              <a:defRPr sz="2600">
                <a:solidFill>
                  <a:srgbClr val="000066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Char char="•"/>
              <a:defRPr sz="2400">
                <a:solidFill>
                  <a:srgbClr val="000066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75000"/>
              </a:lnSpc>
              <a:spcBef>
                <a:spcPct val="30000"/>
              </a:spcBef>
              <a:buClr>
                <a:schemeClr val="tx1"/>
              </a:buClr>
              <a:buChar char="–"/>
              <a:defRPr sz="2000">
                <a:solidFill>
                  <a:srgbClr val="000066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75000"/>
              </a:lnSpc>
              <a:spcBef>
                <a:spcPct val="30000"/>
              </a:spcBef>
              <a:buClr>
                <a:schemeClr val="tx1"/>
              </a:buClr>
              <a:buChar char="»"/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7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Char char="»"/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7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Char char="»"/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7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Char char="»"/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7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Char char="»"/>
              <a:defRPr>
                <a:solidFill>
                  <a:srgbClr val="000066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Tx/>
              <a:buFontTx/>
              <a:buNone/>
            </a:pPr>
            <a:fld id="{AF64A34A-4AA2-4C72-BA09-24B66860FD91}" type="slidenum">
              <a:rPr lang="cs-CZ" altLang="en-US" sz="1000">
                <a:solidFill>
                  <a:srgbClr val="000000"/>
                </a:solidFill>
              </a:rPr>
              <a:pPr>
                <a:spcBef>
                  <a:spcPct val="20000"/>
                </a:spcBef>
                <a:buClrTx/>
                <a:buFontTx/>
                <a:buNone/>
              </a:pPr>
              <a:t>20</a:t>
            </a:fld>
            <a:endParaRPr lang="cs-CZ" altLang="en-US" sz="1000">
              <a:solidFill>
                <a:srgbClr val="000000"/>
              </a:solidFill>
            </a:endParaRPr>
          </a:p>
        </p:txBody>
      </p:sp>
      <p:pic>
        <p:nvPicPr>
          <p:cNvPr id="4" name="Picture 6" descr="MCj03468530000[1]">
            <a:extLst>
              <a:ext uri="{FF2B5EF4-FFF2-40B4-BE49-F238E27FC236}">
                <a16:creationId xmlns:a16="http://schemas.microsoft.com/office/drawing/2014/main" id="{D69B808A-1BA7-4F99-8769-513A243EA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3600"/>
            <a:ext cx="1982787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620" y="935075"/>
            <a:ext cx="8496943" cy="917651"/>
          </a:xfrm>
        </p:spPr>
        <p:txBody>
          <a:bodyPr/>
          <a:lstStyle/>
          <a:p>
            <a:pPr algn="ctr"/>
            <a:r>
              <a:rPr lang="cs-CZ" sz="2200" b="1" dirty="0"/>
              <a:t>McKinsey – </a:t>
            </a:r>
            <a:r>
              <a:rPr lang="cs-CZ" sz="2200" b="1" i="1" dirty="0"/>
              <a:t>„</a:t>
            </a:r>
            <a:r>
              <a:rPr lang="cs-CZ" sz="2200" b="1" i="1" u="sng" dirty="0"/>
              <a:t>EU</a:t>
            </a:r>
            <a:r>
              <a:rPr lang="cs-CZ" sz="2200" b="1" i="1" dirty="0"/>
              <a:t> potřebuje snížit emise skleníkových plynů o mnoho rychleji, aby splnila své cíle do roku 2030 a 2050“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2132856"/>
            <a:ext cx="7543800" cy="3658097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lvl="1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3</a:t>
            </a:fld>
            <a:endParaRPr lang="cs-CZ" alt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484D362-B35D-4C76-9AB0-589DA7FB9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02" y="1737048"/>
            <a:ext cx="6848593" cy="5120952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5B2402E0-54CE-4D65-98C2-82AEF0C45B74}"/>
              </a:ext>
            </a:extLst>
          </p:cNvPr>
          <p:cNvSpPr txBox="1"/>
          <p:nvPr/>
        </p:nvSpPr>
        <p:spPr>
          <a:xfrm>
            <a:off x="7380312" y="2060848"/>
            <a:ext cx="1101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Zdroj: McKinsey</a:t>
            </a:r>
          </a:p>
        </p:txBody>
      </p:sp>
    </p:spTree>
    <p:extLst>
      <p:ext uri="{BB962C8B-B14F-4D97-AF65-F5344CB8AC3E}">
        <p14:creationId xmlns:p14="http://schemas.microsoft.com/office/powerpoint/2010/main" val="855900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620" y="935075"/>
            <a:ext cx="8496943" cy="405693"/>
          </a:xfrm>
        </p:spPr>
        <p:txBody>
          <a:bodyPr/>
          <a:lstStyle/>
          <a:p>
            <a:pPr algn="ctr"/>
            <a:r>
              <a:rPr lang="cs-CZ" sz="2200" b="1" dirty="0"/>
              <a:t>McKinsey – </a:t>
            </a:r>
            <a:r>
              <a:rPr lang="cs-CZ" sz="2200" b="1" i="1" dirty="0"/>
              <a:t>„co musíme v </a:t>
            </a:r>
            <a:r>
              <a:rPr lang="cs-CZ" sz="2200" b="1" i="1" u="sng" dirty="0"/>
              <a:t>ČR</a:t>
            </a:r>
            <a:r>
              <a:rPr lang="cs-CZ" sz="2200" b="1" i="1" dirty="0"/>
              <a:t> udělat do roku 2050“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2132856"/>
            <a:ext cx="7543800" cy="3658097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lvl="1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4</a:t>
            </a:fld>
            <a:endParaRPr lang="cs-CZ" altLang="en-US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B2402E0-54CE-4D65-98C2-82AEF0C45B74}"/>
              </a:ext>
            </a:extLst>
          </p:cNvPr>
          <p:cNvSpPr txBox="1"/>
          <p:nvPr/>
        </p:nvSpPr>
        <p:spPr>
          <a:xfrm>
            <a:off x="7380312" y="2060848"/>
            <a:ext cx="1101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Zdroj: McKinsey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697AC83-C2F3-4728-AAA5-34675747A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58850"/>
            <a:ext cx="7065251" cy="549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9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112" y="4149079"/>
            <a:ext cx="3024335" cy="576065"/>
          </a:xfrm>
        </p:spPr>
        <p:txBody>
          <a:bodyPr/>
          <a:lstStyle/>
          <a:p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br>
              <a:rPr lang="cs-CZ" sz="2200" b="1" i="1" dirty="0"/>
            </a:br>
            <a:r>
              <a:rPr lang="cs-CZ" sz="1000" dirty="0"/>
              <a:t>Zdroj: https://www.mzp.cz/C1257458002F0DC7/cz/ochrana_klimatu_energetika/$FILE/OEOK-Emise_GHG_1990-2018-20200818.pdf</a:t>
            </a:r>
            <a:br>
              <a:rPr lang="cs-CZ" sz="2200" b="1" i="1" dirty="0"/>
            </a:br>
            <a:endParaRPr lang="cs-CZ" sz="2200" b="1" i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080" y="1916833"/>
            <a:ext cx="3312367" cy="2016224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marL="0" indent="0">
              <a:buClr>
                <a:srgbClr val="FF0000"/>
              </a:buClr>
              <a:buNone/>
              <a:defRPr/>
            </a:pPr>
            <a:r>
              <a:rPr lang="cs-CZ" sz="2200" b="1" dirty="0"/>
              <a:t>Pomohou nám lesy?</a:t>
            </a:r>
          </a:p>
          <a:p>
            <a:pPr marL="0" indent="0">
              <a:buClr>
                <a:srgbClr val="FF0000"/>
              </a:buClr>
              <a:buNone/>
              <a:defRPr/>
            </a:pPr>
            <a:r>
              <a:rPr lang="cs-CZ" altLang="cs-CZ" sz="2200" b="1" dirty="0"/>
              <a:t>Zatím to nevypadá ...</a:t>
            </a:r>
          </a:p>
          <a:p>
            <a:pPr marL="0" indent="0">
              <a:buClr>
                <a:srgbClr val="FF0000"/>
              </a:buClr>
              <a:buNone/>
              <a:defRPr/>
            </a:pPr>
            <a:endParaRPr lang="cs-CZ" altLang="cs-CZ" sz="2200" b="1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5</a:t>
            </a:fld>
            <a:endParaRPr lang="cs-CZ" alt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9717868-6730-42BC-B4A2-9D6AF0CC3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822"/>
            <a:ext cx="5148064" cy="590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9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35075"/>
            <a:ext cx="8945563" cy="405693"/>
          </a:xfrm>
        </p:spPr>
        <p:txBody>
          <a:bodyPr/>
          <a:lstStyle/>
          <a:p>
            <a:pPr algn="ctr"/>
            <a:r>
              <a:rPr lang="cs-CZ" sz="2200" b="1" dirty="0"/>
              <a:t>McKinsey – předpokládané příspěvky sektorů v</a:t>
            </a:r>
            <a:r>
              <a:rPr lang="cs-CZ" sz="2200" b="1" i="1" dirty="0"/>
              <a:t> ČR do roku 2050“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2132856"/>
            <a:ext cx="7543800" cy="3658097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lvl="1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6</a:t>
            </a:fld>
            <a:endParaRPr lang="cs-CZ" altLang="en-US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B2402E0-54CE-4D65-98C2-82AEF0C45B74}"/>
              </a:ext>
            </a:extLst>
          </p:cNvPr>
          <p:cNvSpPr txBox="1"/>
          <p:nvPr/>
        </p:nvSpPr>
        <p:spPr>
          <a:xfrm>
            <a:off x="34876" y="6497032"/>
            <a:ext cx="1101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rgbClr val="000066"/>
                </a:solidFill>
                <a:latin typeface="+mj-lt"/>
                <a:ea typeface="+mj-ea"/>
                <a:cs typeface="+mj-cs"/>
              </a:rPr>
              <a:t>Zdroj: McKinsey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7D626AF-B037-4090-A48F-5BD54AD62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9" y="1339760"/>
            <a:ext cx="8604740" cy="504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28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917651"/>
          </a:xfrm>
        </p:spPr>
        <p:txBody>
          <a:bodyPr/>
          <a:lstStyle/>
          <a:p>
            <a:pPr algn="ctr"/>
            <a:r>
              <a:rPr lang="cs-CZ" sz="2600" b="1" dirty="0"/>
              <a:t>Dekarbonizační studie MPO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1760560"/>
            <a:ext cx="7543800" cy="3874121"/>
          </a:xfrm>
        </p:spPr>
        <p:txBody>
          <a:bodyPr/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200" b="1" dirty="0"/>
              <a:t>Snaha poskytnout „oponenturu“ studii McKinsey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200" b="1" dirty="0"/>
              <a:t>MPO zpracovává podklady jednotlivých sektorů, zejména: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Energetika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Hutnictví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Chemický průmysl (omezeno na členy)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Výroba cementu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Výroba vápna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Výroba cihel a keramiky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Papírenský průmysl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1800" b="1" dirty="0"/>
          </a:p>
          <a:p>
            <a:pPr marL="457200" lvl="1" indent="0" algn="just">
              <a:spcBef>
                <a:spcPts val="0"/>
              </a:spcBef>
              <a:buClr>
                <a:srgbClr val="FF0000"/>
              </a:buClr>
              <a:buNone/>
              <a:defRPr/>
            </a:pPr>
            <a:r>
              <a:rPr lang="cs-CZ" altLang="cs-CZ" sz="1800" b="1" dirty="0"/>
              <a:t>Studie zatím nepokrývá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Potravinářský průmysl (pivo, cukrovary)</a:t>
            </a:r>
          </a:p>
          <a:p>
            <a:pPr lvl="1"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b="1" dirty="0"/>
              <a:t>Výroba skla</a:t>
            </a:r>
          </a:p>
          <a:p>
            <a:pPr algn="just"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200" b="1" dirty="0"/>
              <a:t>Rozdílné přístupy rozdílných sektorů</a:t>
            </a:r>
          </a:p>
          <a:p>
            <a:pPr lvl="1"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1800" b="1" dirty="0"/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lvl="1" algn="just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7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2199450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9" y="855165"/>
            <a:ext cx="7743824" cy="413595"/>
          </a:xfrm>
        </p:spPr>
        <p:txBody>
          <a:bodyPr/>
          <a:lstStyle/>
          <a:p>
            <a:pPr algn="ctr"/>
            <a:r>
              <a:rPr lang="cs-CZ" sz="2600" b="1" dirty="0"/>
              <a:t>Jak dekarbonizovat chemii?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424936" cy="4752950"/>
          </a:xfrm>
        </p:spPr>
        <p:txBody>
          <a:bodyPr/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Chemický průmysl dosáhl významných energetických úspor spojených se nížení emisí skleníkových plynů již v průběhu posledních 30 let.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Snížení emisí bylo dosaženo jednak částečným odstavením neefektivních technologií bez náhrady nebo náhradou vyspělejšími technologiemi.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Významným aspektem ke snížení emisí skleníkových plynů přispěl i postupný odklon od spalování uhlí.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Potenciál k dalšímu snižování emisí skleníkových plynů kromě pokračujících opatření uvedených níže je přechod na využívání OZE pro výrobu elektrické energie. 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2000" b="1" dirty="0"/>
              <a:t>Nelze však opomenout skutečnost, že kogenerace elektrické energie společně s výrobou tepla je v chemických výrobních areálech sehrává významný synergický efekt </a:t>
            </a:r>
            <a:r>
              <a:rPr lang="cs-CZ" altLang="cs-CZ" sz="2000" dirty="0"/>
              <a:t>(s ohledem na významnou potřebu tepla pro chemické technologie).</a:t>
            </a:r>
          </a:p>
          <a:p>
            <a:pPr lvl="6" algn="just">
              <a:buClr>
                <a:srgbClr val="FF0000"/>
              </a:buClr>
              <a:defRPr/>
            </a:pPr>
            <a:endParaRPr lang="cs-CZ" altLang="cs-CZ" sz="1000" b="1" u="sng" dirty="0"/>
          </a:p>
          <a:p>
            <a:pPr lvl="1" algn="just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8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22844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53161F-82E7-4FC8-BC3E-D9A3650D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408" y="1844824"/>
            <a:ext cx="7743824" cy="3312368"/>
          </a:xfrm>
        </p:spPr>
        <p:txBody>
          <a:bodyPr/>
          <a:lstStyle/>
          <a:p>
            <a:pPr algn="ctr"/>
            <a:r>
              <a:rPr lang="cs-CZ" sz="2600" b="1" dirty="0"/>
              <a:t>Možnosti chemického průmyslu </a:t>
            </a:r>
            <a:br>
              <a:rPr lang="cs-CZ" sz="2600" b="1" dirty="0"/>
            </a:br>
            <a:r>
              <a:rPr lang="cs-CZ" sz="2600" b="1" dirty="0"/>
              <a:t>aneb </a:t>
            </a:r>
            <a:br>
              <a:rPr lang="cs-CZ" sz="2600" b="1" dirty="0"/>
            </a:br>
            <a:r>
              <a:rPr lang="cs-CZ" sz="2600" b="1" dirty="0"/>
              <a:t>Jak přispět k dekarbonizaci?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CBDB6F-9484-4D52-BC52-0803DF3A9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059" y="1760560"/>
            <a:ext cx="7543800" cy="3874121"/>
          </a:xfrm>
        </p:spPr>
        <p:txBody>
          <a:bodyPr/>
          <a:lstStyle/>
          <a:p>
            <a:pPr lvl="1"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1800" b="1" dirty="0"/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endParaRPr lang="cs-CZ" altLang="cs-CZ" sz="2200" b="1" dirty="0"/>
          </a:p>
          <a:p>
            <a:pPr lvl="1" algn="just">
              <a:buClr>
                <a:srgbClr val="003366"/>
              </a:buClr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FEA1B2A-B345-4CDE-B17F-82A15B60F7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DEF4AC-071E-4817-A6D8-4D816E5A89C1}" type="slidenum">
              <a:rPr lang="cs-CZ" altLang="en-US" smtClean="0"/>
              <a:pPr>
                <a:defRPr/>
              </a:pPr>
              <a:t>9</a:t>
            </a:fld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632258868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ké zprávy">
  <a:themeElements>
    <a:clrScheme name="Technické zprávy 2">
      <a:dk1>
        <a:srgbClr val="FF9900"/>
      </a:dk1>
      <a:lt1>
        <a:srgbClr val="FFFFFF"/>
      </a:lt1>
      <a:dk2>
        <a:srgbClr val="4DC024"/>
      </a:dk2>
      <a:lt2>
        <a:srgbClr val="FFFFFF"/>
      </a:lt2>
      <a:accent1>
        <a:srgbClr val="FF6600"/>
      </a:accent1>
      <a:accent2>
        <a:srgbClr val="24864C"/>
      </a:accent2>
      <a:accent3>
        <a:srgbClr val="B2DCAC"/>
      </a:accent3>
      <a:accent4>
        <a:srgbClr val="DADADA"/>
      </a:accent4>
      <a:accent5>
        <a:srgbClr val="FFB8AA"/>
      </a:accent5>
      <a:accent6>
        <a:srgbClr val="207944"/>
      </a:accent6>
      <a:hlink>
        <a:srgbClr val="4D4D4D"/>
      </a:hlink>
      <a:folHlink>
        <a:srgbClr val="5F5F5F"/>
      </a:folHlink>
    </a:clrScheme>
    <a:fontScheme name="Technické zpráv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chnické zprávy 1">
        <a:dk1>
          <a:srgbClr val="F1B60F"/>
        </a:dk1>
        <a:lt1>
          <a:srgbClr val="FFFFFF"/>
        </a:lt1>
        <a:dk2>
          <a:srgbClr val="115606"/>
        </a:dk2>
        <a:lt2>
          <a:srgbClr val="F1B60F"/>
        </a:lt2>
        <a:accent1>
          <a:srgbClr val="CC9900"/>
        </a:accent1>
        <a:accent2>
          <a:srgbClr val="000000"/>
        </a:accent2>
        <a:accent3>
          <a:srgbClr val="AAB4AA"/>
        </a:accent3>
        <a:accent4>
          <a:srgbClr val="DADADA"/>
        </a:accent4>
        <a:accent5>
          <a:srgbClr val="E2CAAA"/>
        </a:accent5>
        <a:accent6>
          <a:srgbClr val="000000"/>
        </a:accent6>
        <a:hlink>
          <a:srgbClr val="FF6600"/>
        </a:hlink>
        <a:folHlink>
          <a:srgbClr val="DC5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nické zprávy 2">
        <a:dk1>
          <a:srgbClr val="FF9900"/>
        </a:dk1>
        <a:lt1>
          <a:srgbClr val="FFFFFF"/>
        </a:lt1>
        <a:dk2>
          <a:srgbClr val="4DC024"/>
        </a:dk2>
        <a:lt2>
          <a:srgbClr val="FFFFFF"/>
        </a:lt2>
        <a:accent1>
          <a:srgbClr val="FF6600"/>
        </a:accent1>
        <a:accent2>
          <a:srgbClr val="24864C"/>
        </a:accent2>
        <a:accent3>
          <a:srgbClr val="B2DCAC"/>
        </a:accent3>
        <a:accent4>
          <a:srgbClr val="DADADA"/>
        </a:accent4>
        <a:accent5>
          <a:srgbClr val="FFB8AA"/>
        </a:accent5>
        <a:accent6>
          <a:srgbClr val="207944"/>
        </a:accent6>
        <a:hlink>
          <a:srgbClr val="4D4D4D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chnické zprávy 3">
        <a:dk1>
          <a:srgbClr val="777777"/>
        </a:dk1>
        <a:lt1>
          <a:srgbClr val="FFFFFF"/>
        </a:lt1>
        <a:dk2>
          <a:srgbClr val="727272"/>
        </a:dk2>
        <a:lt2>
          <a:srgbClr val="FFFFFF"/>
        </a:lt2>
        <a:accent1>
          <a:srgbClr val="808080"/>
        </a:accent1>
        <a:accent2>
          <a:srgbClr val="555555"/>
        </a:accent2>
        <a:accent3>
          <a:srgbClr val="BCBCBC"/>
        </a:accent3>
        <a:accent4>
          <a:srgbClr val="DADADA"/>
        </a:accent4>
        <a:accent5>
          <a:srgbClr val="C0C0C0"/>
        </a:accent5>
        <a:accent6>
          <a:srgbClr val="4C4C4C"/>
        </a:accent6>
        <a:hlink>
          <a:srgbClr val="969696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13606</TotalTime>
  <Words>1316</Words>
  <Application>Microsoft Office PowerPoint</Application>
  <PresentationFormat>Fólie</PresentationFormat>
  <Paragraphs>202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Tahoma</vt:lpstr>
      <vt:lpstr>Times New Roman</vt:lpstr>
      <vt:lpstr>Wingdings</vt:lpstr>
      <vt:lpstr>Technické zprávy</vt:lpstr>
      <vt:lpstr>Green Deal a energetika ... aneb Dekarbonizace jako  výzva pro chemii</vt:lpstr>
      <vt:lpstr>Dekarbonizace jako výzva pro chemický průmysl</vt:lpstr>
      <vt:lpstr>McKinsey – „EU potřebuje snížit emise skleníkových plynů o mnoho rychleji, aby splnila své cíle do roku 2030 a 2050“ </vt:lpstr>
      <vt:lpstr>McKinsey – „co musíme v ČR udělat do roku 2050“ </vt:lpstr>
      <vt:lpstr>            Zdroj: https://www.mzp.cz/C1257458002F0DC7/cz/ochrana_klimatu_energetika/$FILE/OEOK-Emise_GHG_1990-2018-20200818.pdf </vt:lpstr>
      <vt:lpstr>McKinsey – předpokládané příspěvky sektorů v ČR do roku 2050“ </vt:lpstr>
      <vt:lpstr>Dekarbonizační studie MPO</vt:lpstr>
      <vt:lpstr>Jak dekarbonizovat chemii?</vt:lpstr>
      <vt:lpstr>Možnosti chemického průmyslu  aneb  Jak přispět k dekarbonizaci?</vt:lpstr>
      <vt:lpstr>Zvýšení energetické účinnosti I</vt:lpstr>
      <vt:lpstr>Zvýšení energetické účinnosti II</vt:lpstr>
      <vt:lpstr>Vývoj energetické náročnosti průmyslu ČR, 2010 - 2016</vt:lpstr>
      <vt:lpstr>Náhrada uhlí nízkoemisním palivem (ZP)</vt:lpstr>
      <vt:lpstr>Rekuperace tepelné energie</vt:lpstr>
      <vt:lpstr>Využití biometanu jako paliva</vt:lpstr>
      <vt:lpstr>Využití vodíku jako paliva</vt:lpstr>
      <vt:lpstr>Zachycování, ukládání a zpracování CO2 (CCSU)</vt:lpstr>
      <vt:lpstr>Závěry I</vt:lpstr>
      <vt:lpstr>Závěry II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Ladislav Novak</dc:creator>
  <cp:lastModifiedBy>Jaroslav Suchý</cp:lastModifiedBy>
  <cp:revision>358</cp:revision>
  <cp:lastPrinted>2019-11-25T16:14:26Z</cp:lastPrinted>
  <dcterms:created xsi:type="dcterms:W3CDTF">1601-01-01T00:00:00Z</dcterms:created>
  <dcterms:modified xsi:type="dcterms:W3CDTF">2020-12-08T13:14:43Z</dcterms:modified>
</cp:coreProperties>
</file>