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63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onín Mlčoch" initials="AM" lastIdx="3" clrIdx="0">
    <p:extLst>
      <p:ext uri="{19B8F6BF-5375-455C-9EA6-DF929625EA0E}">
        <p15:presenceInfo xmlns:p15="http://schemas.microsoft.com/office/powerpoint/2012/main" userId="5806575b8886ebc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38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032F66-F86F-4E18-ADB9-C8BAF171888C}" type="datetimeFigureOut">
              <a:rPr lang="cs-CZ" smtClean="0"/>
              <a:t>04.12.2020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CFFAD2-FC06-4C53-B575-3CF188FFC7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4545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F26F292-7DBE-4D50-98E6-14DA676A93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0B984FCD-A58F-4902-AF67-16BE957F15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34132EC-C613-49C0-BB6B-2EACEDBE1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534E-2C64-44F4-BD44-7BBDCE3E2FC9}" type="datetime1">
              <a:rPr lang="cs-CZ" smtClean="0"/>
              <a:t>04.12.2020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698E207-B34C-4D8F-B734-6092A3AAC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72FACFA-A9FC-4B28-A2B9-DEFDE74F3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5AFB3-0B62-49A9-B756-E5E298DAED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7523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EB509E4-A0E6-413E-A84F-236BDF0ED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57274FDC-A14C-4551-8806-9C6408FE7A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9836303-E2BD-47B5-BC1F-B52326CC8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0B0A-7114-4963-855A-376A02694F31}" type="datetime1">
              <a:rPr lang="cs-CZ" smtClean="0"/>
              <a:t>04.12.2020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04F8746-EDB7-4224-ABF6-F3B5760EB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D2D1CA9-27AE-48DD-95DE-3F2549E47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5AFB3-0B62-49A9-B756-E5E298DAED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9710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15FA7FA5-050C-4A83-A3B5-6B39585F97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C97C8488-D18C-4DED-87F2-58F975B788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B671B63-629F-47AF-BECE-6D9DC6C8D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EDD89-AF91-48F8-9C7E-4DE15A7D0AE4}" type="datetime1">
              <a:rPr lang="cs-CZ" smtClean="0"/>
              <a:t>04.12.2020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74B8A9A-8C3E-40A9-8B98-C66CDD583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60CBAA5-E43B-49ED-84F2-84E192803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5AFB3-0B62-49A9-B756-E5E298DAED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3443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5D49757-FFCE-4EC6-9510-BE159C5E5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6CFB40C-A399-4E1F-9AC9-208F80A22B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7AA44DD-17E0-4B95-B30A-E31901351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3B8E4-C22E-4A66-8D31-2AD902A79436}" type="datetime1">
              <a:rPr lang="cs-CZ" smtClean="0"/>
              <a:t>04.12.2020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14BA3E3-7BCD-444F-BFE6-1D569203D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B58F9ED-6F40-436F-8CEA-854B3EA2E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5AFB3-0B62-49A9-B756-E5E298DAED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2054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9CC7A0-B407-475B-A26E-5CEE55695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AEA5D94-4290-4F37-B750-23C4929BCA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8ED539D-7530-4ABA-BE05-B90B43D0F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677A9-265A-4E7D-985C-192CA474F915}" type="datetime1">
              <a:rPr lang="cs-CZ" smtClean="0"/>
              <a:t>04.12.2020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63A56C-C04E-4103-9EBA-304D3B107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0A4E936-98DC-414B-81D2-0AA47EBDA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5AFB3-0B62-49A9-B756-E5E298DAED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3145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1568996-6147-4654-A281-D78AD78EB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6639133-36E3-43FF-9011-6F11AB7746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17DB624-D86B-4BDF-B48D-30684D57C0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9854253D-281C-4E87-86DE-9EF856C8A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585B8-6B9C-4D37-84F1-8911C9779B05}" type="datetime1">
              <a:rPr lang="cs-CZ" smtClean="0"/>
              <a:t>04.12.2020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9BFF2930-CF1E-41F0-8779-92F536F36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18356823-571B-4A9A-B8CF-11BDCEC20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5AFB3-0B62-49A9-B756-E5E298DAED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4816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BE2AB5D-67CD-4272-9EB9-BBC37C03A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F564F6D-A073-4729-8216-40C181DAD1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67E7F77-F0EB-4462-B8CF-D18271D7E1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61474420-D602-4473-82F5-735731741D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D75146C-D199-4920-99B0-B35D2BCCD2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18F9477A-0E34-48C2-9D44-A2DBC0825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E13C-A1B2-42D6-80DC-FE1D7084FEA4}" type="datetime1">
              <a:rPr lang="cs-CZ" smtClean="0"/>
              <a:t>04.12.2020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1BF47534-5304-4C55-BFA1-84C275983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8A6F42A1-5DB6-437E-A047-014F1B7A1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5AFB3-0B62-49A9-B756-E5E298DAED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211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819BBCC-17A6-4511-9CD5-EB9A6BE66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35F4E47D-B42C-4674-B664-55F16B6D4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E64DF-7129-404D-8753-CB85BF39F72B}" type="datetime1">
              <a:rPr lang="cs-CZ" smtClean="0"/>
              <a:t>04.12.2020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49F90FB8-55F6-4920-9E78-B811F0789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E377A2D8-BA07-40AD-9F50-016FD396F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5AFB3-0B62-49A9-B756-E5E298DAED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043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B99CA9DD-D11C-4615-B401-5A50DEC2C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E2FDB-916E-4C0E-A5EB-D355AFDAEA6F}" type="datetime1">
              <a:rPr lang="cs-CZ" smtClean="0"/>
              <a:t>04.12.2020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A83093FE-64C1-466C-AFEB-09FAD78B6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1618530-48D9-4B33-B0AB-7FEBC6B74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5AFB3-0B62-49A9-B756-E5E298DAED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0774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6229780-AA68-4341-9958-781E7BB5F4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68B7EAC-7B8D-449C-9698-F6D3D902F7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20E3A3E2-873A-4E26-812B-D3BEC8D847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644131A-8EE1-4EA6-BE5C-010011E66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BCB92-1D7D-4533-9C3F-20539F8D2CB3}" type="datetime1">
              <a:rPr lang="cs-CZ" smtClean="0"/>
              <a:t>04.12.2020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D04CC35D-AF74-4742-8FDD-7191A5347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E1207D0-B53B-4C20-A360-1D792A190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5AFB3-0B62-49A9-B756-E5E298DAED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1409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6434074-E954-4AFA-AA5C-81443BD46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DD88E996-06CF-43AF-AA76-1C2919E309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41492950-9370-41A5-8596-6AA6484DBD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B45821D1-B94E-4AC9-86C4-7854833E2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8EEBF-85D1-4B5A-AB3C-12209D95DC1C}" type="datetime1">
              <a:rPr lang="cs-CZ" smtClean="0"/>
              <a:t>04.12.2020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B0BEA146-9817-4290-A004-9A249FDAC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05634FC0-2246-408D-8DCA-37CE6837E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5AFB3-0B62-49A9-B756-E5E298DAED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872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97DB115A-F0E6-4958-880E-8AB007084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6E22FF3-3FDE-4C3B-9E04-9778F3364E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A71AAE1-A035-4B07-A53B-401FBE85F5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E7054-5B2F-45B6-A419-96D192B0E076}" type="datetime1">
              <a:rPr lang="cs-CZ" smtClean="0"/>
              <a:t>04.12.2020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E167020-8B38-475F-B288-A396D68FF4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6A37453-021E-4C1D-B74B-1CE1273C57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5AFB3-0B62-49A9-B756-E5E298DAED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5888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7D2B1D1D-984E-4C7F-AEBD-FCC4CD5403A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396" y="567618"/>
            <a:ext cx="3509010" cy="110363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056ED147-F684-444A-93E5-0D7D25B675A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3420" y="463923"/>
            <a:ext cx="2232794" cy="12073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3AC4B77E-122F-4BC0-887B-4DAF83A89913}"/>
              </a:ext>
            </a:extLst>
          </p:cNvPr>
          <p:cNvSpPr txBox="1"/>
          <p:nvPr/>
        </p:nvSpPr>
        <p:spPr>
          <a:xfrm>
            <a:off x="480768" y="2102177"/>
            <a:ext cx="11095348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800" b="1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cs-CZ" sz="3200" b="1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Cestovní mapa modernizace a zavádění  pokročilých technologií                  </a:t>
            </a:r>
          </a:p>
          <a:p>
            <a:r>
              <a:rPr lang="cs-CZ" sz="32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  <a:r>
              <a:rPr lang="cs-CZ" sz="3200" b="1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 chemickém   průmyslu ČR </a:t>
            </a:r>
            <a:endParaRPr lang="cs-CZ" sz="3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cs-CZ" sz="1800" b="1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35518609-7108-4A57-8129-BC3AE1EA40B1}"/>
              </a:ext>
            </a:extLst>
          </p:cNvPr>
          <p:cNvSpPr txBox="1"/>
          <p:nvPr/>
        </p:nvSpPr>
        <p:spPr>
          <a:xfrm>
            <a:off x="1027522" y="5213023"/>
            <a:ext cx="101432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Zpracováno v rámci projektu CZ.01.1.02/0.0/0.0/17_105/0018878 „Technologická platforma pro trvale udržitelnou chemii IV“, přihlášený k podpoře ve výzvě programu OP PIK – Spolupráce – Technologické platformy pro období do 30. 6. 2022  pro webinář 8.12.2020 </a:t>
            </a:r>
            <a:endParaRPr lang="cs-CZ" dirty="0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94FD8AF-02E4-48C4-A778-86BD73169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5AFB3-0B62-49A9-B756-E5E298DAED28}" type="slidenum">
              <a:rPr lang="cs-CZ" smtClean="0"/>
              <a:t>1</a:t>
            </a:fld>
            <a:endParaRPr lang="cs-CZ"/>
          </a:p>
        </p:txBody>
      </p:sp>
      <p:pic>
        <p:nvPicPr>
          <p:cNvPr id="8" name="obrázek 3">
            <a:extLst>
              <a:ext uri="{FF2B5EF4-FFF2-40B4-BE49-F238E27FC236}">
                <a16:creationId xmlns:a16="http://schemas.microsoft.com/office/drawing/2014/main" id="{054ADE94-049E-4EF8-8C06-70F54A5200B2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332" y="3099611"/>
            <a:ext cx="3761295" cy="20379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9483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66C4CF6D-0B32-42B3-BD67-44ACC13E836E}"/>
              </a:ext>
            </a:extLst>
          </p:cNvPr>
          <p:cNvSpPr txBox="1"/>
          <p:nvPr/>
        </p:nvSpPr>
        <p:spPr>
          <a:xfrm>
            <a:off x="1234911" y="452487"/>
            <a:ext cx="9596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                                    </a:t>
            </a:r>
            <a:r>
              <a:rPr lang="cs-CZ" sz="2400" b="1" dirty="0"/>
              <a:t>Základní osnova připravovaného materiálu 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F4CA40F7-E94D-4C1C-85A6-826AD780A04E}"/>
              </a:ext>
            </a:extLst>
          </p:cNvPr>
          <p:cNvSpPr txBox="1"/>
          <p:nvPr/>
        </p:nvSpPr>
        <p:spPr>
          <a:xfrm>
            <a:off x="707010" y="1734532"/>
            <a:ext cx="1064679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cs-CZ" b="1" dirty="0" err="1"/>
              <a:t>Executive</a:t>
            </a:r>
            <a:r>
              <a:rPr lang="cs-CZ" b="1" dirty="0"/>
              <a:t> </a:t>
            </a:r>
            <a:r>
              <a:rPr lang="cs-CZ" b="1" dirty="0" err="1"/>
              <a:t>summary</a:t>
            </a:r>
            <a:endParaRPr lang="cs-CZ" b="1" dirty="0"/>
          </a:p>
          <a:p>
            <a:pPr marL="342900" indent="-342900">
              <a:buFontTx/>
              <a:buAutoNum type="arabicPeriod"/>
            </a:pPr>
            <a:r>
              <a:rPr lang="cs-CZ" sz="2000" b="1" kern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Vize a strategie výzkumu a inovací v chemickém průmyslu do roku 2030</a:t>
            </a:r>
            <a:r>
              <a:rPr lang="cs-CZ" sz="2000" dirty="0"/>
              <a:t> – hlavní megatrendy</a:t>
            </a:r>
          </a:p>
          <a:p>
            <a:r>
              <a:rPr lang="cs-CZ" sz="2000" dirty="0"/>
              <a:t>                                                                                                                                         </a:t>
            </a:r>
            <a:r>
              <a:rPr lang="cs-CZ" dirty="0"/>
              <a:t>- strategie chem. průmyslu </a:t>
            </a:r>
          </a:p>
          <a:p>
            <a:r>
              <a:rPr lang="cs-CZ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  </a:t>
            </a:r>
            <a:r>
              <a:rPr lang="cs-CZ" sz="20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Strategie výzkumu a inovací</a:t>
            </a:r>
          </a:p>
          <a:p>
            <a:r>
              <a:rPr lang="cs-CZ" b="1" dirty="0">
                <a:latin typeface="Times New Roman" panose="02020603050405020304" pitchFamily="18" charset="0"/>
                <a:ea typeface="Calibri" panose="020F0502020204030204" pitchFamily="34" charset="0"/>
              </a:rPr>
              <a:t>      3.1.  </a:t>
            </a:r>
            <a:r>
              <a:rPr lang="cs-CZ" sz="18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Přehled průmyslových potřeb a souvisejících výzev v oblasti výzkumu a inovací, které    </a:t>
            </a:r>
          </a:p>
          <a:p>
            <a:r>
              <a:rPr lang="cs-CZ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cs-CZ" sz="18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jdou nad rámec současného stavu techniky</a:t>
            </a:r>
            <a:endParaRPr lang="cs-CZ" sz="1200" b="1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/>
            <a:r>
              <a:rPr lang="cs-CZ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cs-CZ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3.2.   Hlavní subdomény a související prioritní oblasti výzkumu </a:t>
            </a:r>
          </a:p>
          <a:p>
            <a:pPr marL="228600"/>
            <a:endParaRPr lang="cs-CZ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cs-CZ" b="1" dirty="0">
                <a:solidFill>
                  <a:srgbClr val="000000"/>
                </a:solidFill>
                <a:latin typeface="Calibri" panose="020F0502020204030204" pitchFamily="34" charset="0"/>
              </a:rPr>
              <a:t>4.   </a:t>
            </a:r>
            <a:r>
              <a:rPr lang="cs-CZ" b="1" dirty="0">
                <a:latin typeface="Times New Roman" panose="02020603050405020304" pitchFamily="18" charset="0"/>
              </a:rPr>
              <a:t>Očekávané přínosy –rozsah  zapojených zdrojů a schopnost využít další investice do výzkumu a inovací</a:t>
            </a:r>
          </a:p>
          <a:p>
            <a:r>
              <a:rPr lang="cs-CZ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   </a:t>
            </a:r>
            <a:r>
              <a:rPr lang="cs-CZ" sz="20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Strategie meziodvětvové spolupráce </a:t>
            </a:r>
          </a:p>
          <a:p>
            <a:r>
              <a:rPr lang="cs-CZ" dirty="0">
                <a:latin typeface="Times New Roman" panose="02020603050405020304" pitchFamily="18" charset="0"/>
              </a:rPr>
              <a:t>6.   </a:t>
            </a:r>
            <a:r>
              <a:rPr lang="cs-CZ" sz="1800" kern="1200" dirty="0">
                <a:effectLst/>
                <a:latin typeface="Times New Roman" panose="02020603050405020304" pitchFamily="18" charset="0"/>
                <a:ea typeface="+mn-ea"/>
              </a:rPr>
              <a:t>Seznam použitých zkratek</a:t>
            </a:r>
          </a:p>
          <a:p>
            <a:pPr marL="342900" indent="-342900">
              <a:buFont typeface="+mj-lt"/>
              <a:buAutoNum type="arabicPeriod" startAt="4"/>
            </a:pPr>
            <a:endParaRPr lang="cs-CZ" dirty="0">
              <a:latin typeface="Times New Roman" panose="02020603050405020304" pitchFamily="18" charset="0"/>
            </a:endParaRPr>
          </a:p>
          <a:p>
            <a:r>
              <a:rPr lang="cs-CZ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Příloha :</a:t>
            </a:r>
          </a:p>
          <a:p>
            <a:r>
              <a:rPr lang="cs-CZ" sz="20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Výsledky veřejné konzultace 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5728598E-5B7F-4ABA-9513-DA1E70058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5AFB3-0B62-49A9-B756-E5E298DAED28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8521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3C56444B-757D-4420-AC30-6C6393904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5AFB3-0B62-49A9-B756-E5E298DAED28}" type="slidenum">
              <a:rPr lang="cs-CZ" smtClean="0"/>
              <a:t>3</a:t>
            </a:fld>
            <a:endParaRPr lang="cs-CZ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03832CED-154C-4927-9B4C-F3791F65D2E6}"/>
              </a:ext>
            </a:extLst>
          </p:cNvPr>
          <p:cNvSpPr txBox="1"/>
          <p:nvPr/>
        </p:nvSpPr>
        <p:spPr>
          <a:xfrm>
            <a:off x="367645" y="351313"/>
            <a:ext cx="11296454" cy="59997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Vize a strategie výzkumu a inovací v chemickém průmyslu do roku 2030</a:t>
            </a:r>
            <a:endParaRPr lang="cs-CZ" sz="2800" b="1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6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s-CZ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Národní výzkumná a inovační   strategie pro inteligentní specializaci ČR</a:t>
            </a:r>
            <a:endParaRPr lang="cs-CZ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6000"/>
              </a:lnSpc>
              <a:buFont typeface="Symbol" panose="05050102010706020507" pitchFamily="18" charset="2"/>
              <a:buChar char=""/>
            </a:pPr>
            <a:r>
              <a:rPr lang="cs-CZ" sz="24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 obnovy hospodářství ČR</a:t>
            </a:r>
            <a:endParaRPr lang="cs-CZ" sz="24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6000"/>
              </a:lnSpc>
              <a:buFont typeface="Symbol" panose="05050102010706020507" pitchFamily="18" charset="2"/>
              <a:buChar char=""/>
            </a:pPr>
            <a:r>
              <a:rPr lang="cs-CZ" sz="24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Evropský Green Deal,</a:t>
            </a:r>
            <a:r>
              <a:rPr lang="cs-CZ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cs-CZ" sz="2400" b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Nízko uhlíková ekonomika ,vodík</a:t>
            </a:r>
          </a:p>
          <a:p>
            <a:pPr marL="342900" lvl="0" indent="-342900">
              <a:lnSpc>
                <a:spcPct val="106000"/>
              </a:lnSpc>
              <a:buFont typeface="Symbol" panose="05050102010706020507" pitchFamily="18" charset="2"/>
              <a:buChar char=""/>
            </a:pPr>
            <a:r>
              <a:rPr lang="cs-CZ" sz="24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Průmysl 4.0</a:t>
            </a:r>
            <a:endParaRPr lang="cs-CZ" sz="2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6000"/>
              </a:lnSpc>
              <a:buFont typeface="Symbol" panose="05050102010706020507" pitchFamily="18" charset="2"/>
              <a:buChar char=""/>
            </a:pPr>
            <a:r>
              <a:rPr lang="cs-CZ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Cirkulární ekonomika</a:t>
            </a:r>
            <a:endParaRPr lang="cs-CZ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6000"/>
              </a:lnSpc>
              <a:buFont typeface="Symbol" panose="05050102010706020507" pitchFamily="18" charset="2"/>
              <a:buChar char=""/>
            </a:pPr>
            <a:r>
              <a:rPr lang="cs-CZ" sz="2400" b="1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Strategie pro udržitelnost rozvoje v oblasti chemických látek</a:t>
            </a:r>
          </a:p>
          <a:p>
            <a:pPr marL="342900" lvl="0" indent="-342900">
              <a:lnSpc>
                <a:spcPct val="106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s-CZ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Hospodaření s vodou</a:t>
            </a:r>
          </a:p>
          <a:p>
            <a:pPr marL="342900" lvl="0" indent="-342900">
              <a:lnSpc>
                <a:spcPct val="106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s-CZ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Vize českého chemického průmyslu</a:t>
            </a:r>
            <a:endParaRPr lang="cs-CZ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6000"/>
              </a:lnSpc>
              <a:spcAft>
                <a:spcPts val="800"/>
              </a:spcAft>
            </a:pPr>
            <a:endParaRPr lang="cs-CZ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cs-CZ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Poznámka :</a:t>
            </a:r>
          </a:p>
          <a:p>
            <a:pPr lvl="0"/>
            <a:r>
              <a:rPr lang="cs-CZ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X-</a:t>
            </a:r>
            <a:r>
              <a:rPr lang="cs-CZ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cs-CZ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  <a:r>
              <a:rPr lang="cs-CZ" sz="2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máme zpravodaje </a:t>
            </a:r>
          </a:p>
          <a:p>
            <a:pPr lvl="0"/>
            <a:r>
              <a:rPr lang="cs-CZ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Y-    součinnost zpravodajů není potvrzena</a:t>
            </a:r>
          </a:p>
          <a:p>
            <a:pPr lvl="0"/>
            <a:r>
              <a:rPr lang="cs-CZ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Z-    základní text je zpracován </a:t>
            </a:r>
            <a:endParaRPr lang="cs-CZ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350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771639D1-6D9C-44BD-BAA5-0CE9E72C3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5AFB3-0B62-49A9-B756-E5E298DAED28}" type="slidenum">
              <a:rPr lang="cs-CZ" smtClean="0"/>
              <a:t>4</a:t>
            </a:fld>
            <a:endParaRPr lang="cs-CZ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7858A778-B547-4FA1-AA9B-889E46B83737}"/>
              </a:ext>
            </a:extLst>
          </p:cNvPr>
          <p:cNvSpPr txBox="1"/>
          <p:nvPr/>
        </p:nvSpPr>
        <p:spPr>
          <a:xfrm>
            <a:off x="433633" y="629563"/>
            <a:ext cx="10699423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H</a:t>
            </a:r>
            <a:r>
              <a:rPr lang="cs-CZ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lavní subdomény a související prioritní oblasti výzkumu a inovací </a:t>
            </a:r>
            <a:r>
              <a:rPr lang="cs-CZ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  <a:endParaRPr lang="cs-CZ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cs-CZ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zpracování ropy,</a:t>
            </a:r>
            <a:r>
              <a:rPr lang="cs-CZ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cs-CZ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petrochemie</a:t>
            </a:r>
            <a:endParaRPr lang="cs-CZ" sz="28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cs-CZ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pokročilé procesy a aparáty, včetně biotechnologií</a:t>
            </a:r>
            <a:endParaRPr lang="cs-CZ" sz="28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cs-CZ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pokročilé materiály</a:t>
            </a:r>
            <a:endParaRPr lang="cs-CZ" sz="2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cs-CZ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pokročilé katalyzátory</a:t>
            </a:r>
            <a:endParaRPr lang="cs-CZ" sz="28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cs-CZ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udržitelné zemědělství</a:t>
            </a:r>
            <a:endParaRPr lang="cs-CZ" sz="2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indent="-342900">
              <a:buFont typeface="Calibri" panose="020F0502020204030204" pitchFamily="34" charset="0"/>
              <a:buChar char="-"/>
            </a:pPr>
            <a:r>
              <a:rPr lang="cs-CZ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Tabulka hlavních inovací</a:t>
            </a:r>
          </a:p>
          <a:p>
            <a:pPr marL="457200"/>
            <a:r>
              <a:rPr lang="cs-CZ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cs-CZ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cs-CZ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H</a:t>
            </a:r>
            <a:r>
              <a:rPr lang="cs-CZ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orizontální témata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endParaRPr lang="cs-CZ" sz="2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0"/>
            <a:r>
              <a:rPr lang="cs-CZ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Poznámka :</a:t>
            </a:r>
          </a:p>
          <a:p>
            <a:pPr lvl="0"/>
            <a:r>
              <a:rPr lang="cs-CZ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X-</a:t>
            </a:r>
            <a:r>
              <a:rPr lang="cs-CZ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cs-CZ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  <a:r>
              <a:rPr lang="cs-CZ" sz="2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máme zpravodaje </a:t>
            </a:r>
          </a:p>
          <a:p>
            <a:pPr lvl="0"/>
            <a:r>
              <a:rPr lang="cs-CZ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Y-    součinnost zpravodajů není potvrzena</a:t>
            </a:r>
          </a:p>
          <a:p>
            <a:pPr lvl="0"/>
            <a:r>
              <a:rPr lang="cs-CZ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Z-    základní text je zpracován </a:t>
            </a:r>
            <a:endParaRPr lang="cs-CZ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7530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3B1496C2-0C94-4B54-9272-E5274A5AC3C0}"/>
              </a:ext>
            </a:extLst>
          </p:cNvPr>
          <p:cNvSpPr txBox="1"/>
          <p:nvPr/>
        </p:nvSpPr>
        <p:spPr>
          <a:xfrm>
            <a:off x="556182" y="942680"/>
            <a:ext cx="102469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/>
              <a:t>                    Časový harmonogram přípravy cestovní mapy</a:t>
            </a:r>
          </a:p>
          <a:p>
            <a:endParaRPr lang="cs-CZ" sz="2400" dirty="0"/>
          </a:p>
          <a:p>
            <a:pPr marL="457200" indent="-457200">
              <a:buAutoNum type="arabicPeriod"/>
            </a:pPr>
            <a:r>
              <a:rPr lang="cs-CZ" sz="2400" dirty="0"/>
              <a:t>Příspěvky  zpravodajů jednotlivých kapitol                              15.-20.12.2020</a:t>
            </a:r>
          </a:p>
          <a:p>
            <a:pPr marL="457200" indent="-457200">
              <a:buAutoNum type="arabicPeriod"/>
            </a:pPr>
            <a:r>
              <a:rPr lang="cs-CZ" sz="2400" dirty="0"/>
              <a:t>Závěrečná finalizace cestovní mapy                                           31.12.2020</a:t>
            </a:r>
          </a:p>
          <a:p>
            <a:pPr marL="457200" indent="-457200">
              <a:buAutoNum type="arabicPeriod"/>
            </a:pPr>
            <a:r>
              <a:rPr lang="cs-CZ" sz="2400" dirty="0"/>
              <a:t>Veřejná konzultace 1. draftu cestovní mapy                            10.2.2021</a:t>
            </a:r>
          </a:p>
          <a:p>
            <a:pPr marL="457200" indent="-457200">
              <a:buAutoNum type="arabicPeriod"/>
            </a:pPr>
            <a:r>
              <a:rPr lang="cs-CZ" sz="2400" dirty="0"/>
              <a:t>Dopracování 1. draftu                                                                   20.2021</a:t>
            </a:r>
          </a:p>
          <a:p>
            <a:r>
              <a:rPr lang="cs-CZ" sz="2400" dirty="0"/>
              <a:t> 5.   Předání draftu cestovní mapy MPO ČR                                     </a:t>
            </a:r>
            <a:r>
              <a:rPr lang="cs-CZ" sz="2400" b="1" dirty="0">
                <a:solidFill>
                  <a:srgbClr val="C00000"/>
                </a:solidFill>
              </a:rPr>
              <a:t>28.2.2021</a:t>
            </a:r>
          </a:p>
          <a:p>
            <a:r>
              <a:rPr lang="cs-CZ" sz="2400" b="1" dirty="0">
                <a:solidFill>
                  <a:srgbClr val="C00000"/>
                </a:solidFill>
              </a:rPr>
              <a:t> </a:t>
            </a:r>
            <a:r>
              <a:rPr lang="cs-CZ" sz="2400" b="1" dirty="0"/>
              <a:t>6.   Zpracování finální verze cestovní mapy spolu s SVA            30.6.2022</a:t>
            </a:r>
            <a:endParaRPr lang="cs-CZ" sz="2400" b="1" dirty="0">
              <a:solidFill>
                <a:srgbClr val="C00000"/>
              </a:solidFill>
            </a:endParaRP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A0DCC6D5-954E-4CB9-82B6-FB463FDA8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5AFB3-0B62-49A9-B756-E5E298DAED28}" type="slidenum">
              <a:rPr lang="cs-CZ" smtClean="0"/>
              <a:t>5</a:t>
            </a:fld>
            <a:endParaRPr lang="cs-CZ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2A4F0B4-B995-489D-9F49-E4379F14BFAC}"/>
              </a:ext>
            </a:extLst>
          </p:cNvPr>
          <p:cNvSpPr txBox="1"/>
          <p:nvPr/>
        </p:nvSpPr>
        <p:spPr>
          <a:xfrm>
            <a:off x="801277" y="4637988"/>
            <a:ext cx="91534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/>
              <a:t>Postup a harmonogram přípravy závěrečné verze cestovní mapy není zatím stanoven</a:t>
            </a:r>
          </a:p>
        </p:txBody>
      </p:sp>
    </p:spTree>
    <p:extLst>
      <p:ext uri="{BB962C8B-B14F-4D97-AF65-F5344CB8AC3E}">
        <p14:creationId xmlns:p14="http://schemas.microsoft.com/office/powerpoint/2010/main" val="1631107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2A6CA2E2-37CC-431B-B24B-EE82607B0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5AFB3-0B62-49A9-B756-E5E298DAED28}" type="slidenum">
              <a:rPr lang="cs-CZ" smtClean="0"/>
              <a:t>6</a:t>
            </a:fld>
            <a:endParaRPr lang="cs-CZ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ED3A5CDB-C026-4FF2-8DFD-81BF89423D1A}"/>
              </a:ext>
            </a:extLst>
          </p:cNvPr>
          <p:cNvSpPr txBox="1"/>
          <p:nvPr/>
        </p:nvSpPr>
        <p:spPr>
          <a:xfrm>
            <a:off x="735292" y="772998"/>
            <a:ext cx="1089738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/>
              <a:t>                                </a:t>
            </a:r>
            <a:r>
              <a:rPr lang="cs-CZ" sz="2800" b="1" dirty="0"/>
              <a:t>Hlavní problémy přípravy cestovní mapy</a:t>
            </a:r>
          </a:p>
          <a:p>
            <a:r>
              <a:rPr lang="cs-CZ" sz="2800" b="1" dirty="0"/>
              <a:t> </a:t>
            </a:r>
          </a:p>
          <a:p>
            <a:r>
              <a:rPr lang="cs-CZ" sz="2400" b="1" dirty="0"/>
              <a:t>1. </a:t>
            </a:r>
            <a:r>
              <a:rPr lang="cs-CZ" sz="2800" b="1" dirty="0"/>
              <a:t>V IAP byly navrženy pracovní skupiny pro některé oblasti zahrnuté v    </a:t>
            </a:r>
          </a:p>
          <a:p>
            <a:r>
              <a:rPr lang="cs-CZ" sz="2800" b="1" dirty="0"/>
              <a:t>    cestovní mapě. Výstupu z práce těchto skupin expertů nejsou známé.</a:t>
            </a:r>
          </a:p>
          <a:p>
            <a:r>
              <a:rPr lang="cs-CZ" sz="2800" b="1" dirty="0"/>
              <a:t>2. Problém v načasování výzkumu a přípravy a realizace modernizačních </a:t>
            </a:r>
          </a:p>
          <a:p>
            <a:r>
              <a:rPr lang="cs-CZ" sz="2800" b="1" dirty="0"/>
              <a:t>    a  inovačních investic a  k zajištění požadavků vyplývajících z  </a:t>
            </a:r>
          </a:p>
          <a:p>
            <a:r>
              <a:rPr lang="cs-CZ" sz="2800" b="1" dirty="0"/>
              <a:t>    megatrendů.</a:t>
            </a:r>
          </a:p>
          <a:p>
            <a:r>
              <a:rPr lang="cs-CZ" sz="2800" b="1" dirty="0"/>
              <a:t>3. Řada rozhodujících hráčů chem. průmyslu  je mimo SusChem CZ</a:t>
            </a:r>
          </a:p>
          <a:p>
            <a:r>
              <a:rPr lang="cs-CZ" sz="2800" b="1" dirty="0"/>
              <a:t>5. Vzhledem k významné úloze chemie při zabezpečování plnění závazků   </a:t>
            </a:r>
          </a:p>
          <a:p>
            <a:r>
              <a:rPr lang="cs-CZ" sz="2800" b="1" dirty="0"/>
              <a:t>     navrhujeme, aby byl vyhlášen </a:t>
            </a:r>
            <a:r>
              <a:rPr lang="cs-CZ" sz="2800" b="1" dirty="0">
                <a:solidFill>
                  <a:srgbClr val="00B0F0"/>
                </a:solidFill>
              </a:rPr>
              <a:t>„Specializovaný výzkumný program pro    </a:t>
            </a:r>
          </a:p>
          <a:p>
            <a:r>
              <a:rPr lang="cs-CZ" sz="2800" b="1" dirty="0">
                <a:solidFill>
                  <a:srgbClr val="00B0F0"/>
                </a:solidFill>
              </a:rPr>
              <a:t>     potřebu chemického průmyslu“. </a:t>
            </a:r>
          </a:p>
          <a:p>
            <a:r>
              <a:rPr lang="cs-CZ" sz="2800" b="1" dirty="0">
                <a:solidFill>
                  <a:srgbClr val="C00000"/>
                </a:solidFill>
              </a:rPr>
              <a:t>6. Vizualizace </a:t>
            </a:r>
          </a:p>
          <a:p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142525231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438</Words>
  <Application>Microsoft Office PowerPoint</Application>
  <PresentationFormat>Širokoúhlá obrazovka</PresentationFormat>
  <Paragraphs>74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Symbol</vt:lpstr>
      <vt:lpstr>Times New Roman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Antonín Mlčoch</dc:creator>
  <cp:lastModifiedBy>Antonín Mlčoch</cp:lastModifiedBy>
  <cp:revision>27</cp:revision>
  <cp:lastPrinted>2020-12-04T04:52:10Z</cp:lastPrinted>
  <dcterms:created xsi:type="dcterms:W3CDTF">2020-11-17T09:47:01Z</dcterms:created>
  <dcterms:modified xsi:type="dcterms:W3CDTF">2020-12-04T05:36:33Z</dcterms:modified>
</cp:coreProperties>
</file>